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sldIdLst>
    <p:sldId id="256" r:id="rId2"/>
    <p:sldId id="257" r:id="rId3"/>
    <p:sldId id="274" r:id="rId4"/>
    <p:sldId id="264" r:id="rId5"/>
    <p:sldId id="275" r:id="rId6"/>
    <p:sldId id="276" r:id="rId7"/>
    <p:sldId id="267" r:id="rId8"/>
    <p:sldId id="292" r:id="rId9"/>
    <p:sldId id="277" r:id="rId10"/>
    <p:sldId id="286" r:id="rId11"/>
    <p:sldId id="283" r:id="rId12"/>
    <p:sldId id="284" r:id="rId13"/>
    <p:sldId id="285" r:id="rId14"/>
    <p:sldId id="281" r:id="rId15"/>
    <p:sldId id="265" r:id="rId16"/>
    <p:sldId id="287" r:id="rId17"/>
    <p:sldId id="258" r:id="rId18"/>
    <p:sldId id="288" r:id="rId19"/>
    <p:sldId id="289" r:id="rId20"/>
    <p:sldId id="259" r:id="rId21"/>
    <p:sldId id="260" r:id="rId22"/>
    <p:sldId id="261" r:id="rId23"/>
    <p:sldId id="263" r:id="rId24"/>
    <p:sldId id="269" r:id="rId25"/>
    <p:sldId id="262" r:id="rId26"/>
    <p:sldId id="270" r:id="rId27"/>
    <p:sldId id="293" r:id="rId28"/>
    <p:sldId id="290" r:id="rId29"/>
    <p:sldId id="273" r:id="rId30"/>
    <p:sldId id="291" r:id="rId31"/>
    <p:sldId id="26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47848" autoAdjust="0"/>
    <p:restoredTop sz="86386" autoAdjust="0"/>
  </p:normalViewPr>
  <p:slideViewPr>
    <p:cSldViewPr>
      <p:cViewPr varScale="1">
        <p:scale>
          <a:sx n="71" d="100"/>
          <a:sy n="71" d="100"/>
        </p:scale>
        <p:origin x="-90" y="-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33D73-0A08-4EBB-A0AE-B0CFD9B0844C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A323F-725A-48CE-84D4-055C3622A2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encapsulation allows</a:t>
            </a:r>
            <a:r>
              <a:rPr lang="en-US" baseline="0" dirty="0" smtClean="0"/>
              <a:t> an application to use a key without actually having the plaintext key.  Can be authorized using other keys.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Property of SEE: the module can authenticate</a:t>
            </a:r>
            <a:r>
              <a:rPr lang="en-US" baseline="0" dirty="0" smtClean="0"/>
              <a:t> SEE code, if signed.  Therefore SEE application keys can have ACLs that prevent anyone else from using the key.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A323F-725A-48CE-84D4-055C3622A27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card set can be 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A323F-725A-48CE-84D4-055C3622A27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0" dirty="0" smtClean="0"/>
              <a:t> key hierarchy rooted at an operator card set requires the user to insert the operator keys.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A323F-725A-48CE-84D4-055C3622A277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key</a:t>
            </a:r>
            <a:r>
              <a:rPr lang="en-US" baseline="0" dirty="0" smtClean="0"/>
              <a:t> hierarchy rooted at a module key can be used by any application that has access to the hardware module.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A323F-725A-48CE-84D4-055C3622A277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method of delegating</a:t>
            </a:r>
            <a:r>
              <a:rPr lang="en-US" baseline="0" dirty="0" smtClean="0"/>
              <a:t> the use of a key to someone else.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A323F-725A-48CE-84D4-055C3622A277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need implies that the new key size is variable, since it has to support a variable length key blob.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A323F-725A-48CE-84D4-055C3622A277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Perhaps a key that is larger</a:t>
            </a:r>
            <a:r>
              <a:rPr lang="en-US" baseline="0" dirty="0" smtClean="0"/>
              <a:t> than the existing key size.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Fortunately, existing code rejects a key of unexpected size.  Therefore, the key can have a different format as long as it differs in size from a legacy key.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Actually no.  Perhaps a new </a:t>
            </a:r>
            <a:r>
              <a:rPr lang="en-US" baseline="0" dirty="0" err="1" smtClean="0"/>
              <a:t>keytype</a:t>
            </a:r>
            <a:r>
              <a:rPr lang="en-US" baseline="0" dirty="0" smtClean="0"/>
              <a:t>/encryption type would be the way to go.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A323F-725A-48CE-84D4-055C3622A277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addition</a:t>
            </a:r>
            <a:r>
              <a:rPr lang="en-US" baseline="0" dirty="0" smtClean="0"/>
              <a:t>, loading and unloading keys require access to the parent key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A323F-725A-48CE-84D4-055C3622A277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D02828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rgbClr val="D028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7" name="Picture 10" descr="secure endpoints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9600"/>
            <a:ext cx="32004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D13BFFF-CA28-40B1-BB0D-46DB08AA425F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 smtClean="0"/>
            </a:lvl1pPr>
          </a:lstStyle>
          <a:p>
            <a:fld id="{FFF8B93A-2FF8-4505-B48D-82F3417C8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3BFFF-CA28-40B1-BB0D-46DB08AA425F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8B93A-2FF8-4505-B48D-82F3417C8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3BFFF-CA28-40B1-BB0D-46DB08AA425F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8B93A-2FF8-4505-B48D-82F3417C8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76962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000500"/>
            <a:ext cx="76962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3BFFF-CA28-40B1-BB0D-46DB08AA425F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8B93A-2FF8-4505-B48D-82F3417C8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3BFFF-CA28-40B1-BB0D-46DB08AA425F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8B93A-2FF8-4505-B48D-82F3417C8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533400"/>
            <a:ext cx="76962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3BFFF-CA28-40B1-BB0D-46DB08AA425F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8B93A-2FF8-4505-B48D-82F3417C8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3BFFF-CA28-40B1-BB0D-46DB08AA425F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8B93A-2FF8-4505-B48D-82F3417C8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3BFFF-CA28-40B1-BB0D-46DB08AA425F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8B93A-2FF8-4505-B48D-82F3417C8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3BFFF-CA28-40B1-BB0D-46DB08AA425F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8B93A-2FF8-4505-B48D-82F3417C8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3BFFF-CA28-40B1-BB0D-46DB08AA425F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8B93A-2FF8-4505-B48D-82F3417C8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3BFFF-CA28-40B1-BB0D-46DB08AA425F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8B93A-2FF8-4505-B48D-82F3417C8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3BFFF-CA28-40B1-BB0D-46DB08AA425F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8B93A-2FF8-4505-B48D-82F3417C8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3BFFF-CA28-40B1-BB0D-46DB08AA425F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8B93A-2FF8-4505-B48D-82F3417C8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3BFFF-CA28-40B1-BB0D-46DB08AA425F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8B93A-2FF8-4505-B48D-82F3417C8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FD13BFFF-CA28-40B1-BB0D-46DB08AA425F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FFF8B93A-2FF8-4505-B48D-82F3417C881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615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rgbClr val="D0282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rgbClr val="D0282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4104" name="Picture 10" descr="secure endpoints logo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57200" y="5492750"/>
            <a:ext cx="32004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ransition>
    <p:random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D0282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D02828"/>
          </a:solidFill>
          <a:latin typeface="Arial Black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D02828"/>
          </a:solidFill>
          <a:latin typeface="Arial Black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D02828"/>
          </a:solidFill>
          <a:latin typeface="Arial Black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D02828"/>
          </a:solidFill>
          <a:latin typeface="Arial Black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D02828"/>
          </a:solidFill>
          <a:latin typeface="Arial Black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D02828"/>
          </a:solidFill>
          <a:latin typeface="Arial Black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D02828"/>
          </a:solidFill>
          <a:latin typeface="Arial Black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D02828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Hardware Security Modules and Kerberos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Asanka Herath</a:t>
            </a:r>
          </a:p>
          <a:p>
            <a:r>
              <a:rPr lang="en-US" dirty="0" smtClean="0"/>
              <a:t>Secure</a:t>
            </a:r>
            <a:r>
              <a:rPr lang="en-US" baseline="0" dirty="0" smtClean="0"/>
              <a:t> Endpoints Inc.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The</a:t>
            </a:r>
            <a:r>
              <a:rPr lang="en-US" baseline="0" dirty="0" smtClean="0"/>
              <a:t> Security World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Contained in …</a:t>
            </a:r>
          </a:p>
          <a:p>
            <a:pPr lvl="2"/>
            <a:r>
              <a:rPr lang="en-US" baseline="0" dirty="0" smtClean="0"/>
              <a:t>The administrator card set</a:t>
            </a:r>
          </a:p>
          <a:p>
            <a:pPr lvl="1"/>
            <a:r>
              <a:rPr lang="en-US" dirty="0" smtClean="0"/>
              <a:t>Protects …</a:t>
            </a:r>
            <a:endParaRPr lang="en-US" baseline="0" dirty="0" smtClean="0"/>
          </a:p>
          <a:p>
            <a:pPr lvl="2"/>
            <a:r>
              <a:rPr lang="en-US" dirty="0" smtClean="0"/>
              <a:t>Key</a:t>
            </a:r>
            <a:r>
              <a:rPr lang="en-US" baseline="0" dirty="0" smtClean="0"/>
              <a:t> recovery information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Module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</a:t>
            </a:r>
            <a:r>
              <a:rPr lang="en-US" baseline="0" dirty="0" smtClean="0"/>
              <a:t>ontained in …</a:t>
            </a:r>
          </a:p>
          <a:p>
            <a:pPr lvl="1"/>
            <a:r>
              <a:rPr lang="en-US" dirty="0" smtClean="0"/>
              <a:t>The hardware module</a:t>
            </a:r>
          </a:p>
          <a:p>
            <a:pPr lvl="0"/>
            <a:r>
              <a:rPr lang="en-US" dirty="0" smtClean="0"/>
              <a:t>Protects …</a:t>
            </a:r>
          </a:p>
          <a:p>
            <a:pPr lvl="1"/>
            <a:r>
              <a:rPr lang="en-US" dirty="0" smtClean="0"/>
              <a:t>Application keys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Operator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Contained</a:t>
            </a:r>
            <a:r>
              <a:rPr lang="en-US" baseline="0" dirty="0" smtClean="0"/>
              <a:t> in …</a:t>
            </a:r>
          </a:p>
          <a:p>
            <a:pPr lvl="1"/>
            <a:r>
              <a:rPr lang="en-US" dirty="0" smtClean="0"/>
              <a:t>Operator</a:t>
            </a:r>
            <a:r>
              <a:rPr lang="en-US" baseline="0" dirty="0" smtClean="0"/>
              <a:t> card sets</a:t>
            </a:r>
          </a:p>
          <a:p>
            <a:pPr lvl="0"/>
            <a:r>
              <a:rPr lang="en-US" dirty="0" smtClean="0"/>
              <a:t>Protects …</a:t>
            </a:r>
          </a:p>
          <a:p>
            <a:pPr lvl="1"/>
            <a:r>
              <a:rPr lang="en-US" dirty="0" smtClean="0"/>
              <a:t>Application</a:t>
            </a:r>
            <a:r>
              <a:rPr lang="en-US" baseline="0" dirty="0" smtClean="0"/>
              <a:t> keys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Application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Contained in …</a:t>
            </a:r>
          </a:p>
          <a:p>
            <a:pPr lvl="1"/>
            <a:r>
              <a:rPr lang="en-US" dirty="0" smtClean="0"/>
              <a:t>Key blobs</a:t>
            </a:r>
          </a:p>
          <a:p>
            <a:pPr lvl="0"/>
            <a:r>
              <a:rPr lang="en-US" dirty="0" smtClean="0"/>
              <a:t>Protects …</a:t>
            </a:r>
          </a:p>
          <a:p>
            <a:pPr lvl="1"/>
            <a:r>
              <a:rPr lang="en-US" dirty="0" smtClean="0"/>
              <a:t>Other applications</a:t>
            </a:r>
            <a:r>
              <a:rPr lang="en-US" baseline="0" dirty="0" smtClean="0"/>
              <a:t> keys</a:t>
            </a:r>
          </a:p>
          <a:p>
            <a:pPr lvl="1"/>
            <a:r>
              <a:rPr lang="en-US" baseline="0" dirty="0" smtClean="0"/>
              <a:t>Data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Security World Consists</a:t>
            </a:r>
            <a:r>
              <a:rPr lang="en-US" baseline="0" dirty="0" smtClean="0"/>
              <a:t> of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Keys</a:t>
            </a:r>
            <a:r>
              <a:rPr lang="en-US" baseline="0" dirty="0" smtClean="0"/>
              <a:t> that protect other keys</a:t>
            </a:r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Hierarchy</a:t>
            </a:r>
            <a:r>
              <a:rPr lang="en-US" baseline="0" dirty="0" smtClean="0"/>
              <a:t> of Keys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981200" y="3657600"/>
            <a:ext cx="2427662" cy="762000"/>
            <a:chOff x="2819400" y="2514600"/>
            <a:chExt cx="2427662" cy="762000"/>
          </a:xfrm>
        </p:grpSpPr>
        <p:sp>
          <p:nvSpPr>
            <p:cNvPr id="7" name="TextBox 6"/>
            <p:cNvSpPr txBox="1"/>
            <p:nvPr/>
          </p:nvSpPr>
          <p:spPr>
            <a:xfrm>
              <a:off x="3429000" y="2743200"/>
              <a:ext cx="18180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Application Key A</a:t>
              </a:r>
              <a:endParaRPr lang="en-US" dirty="0"/>
            </a:p>
          </p:txBody>
        </p:sp>
        <p:pic>
          <p:nvPicPr>
            <p:cNvPr id="1030" name="Picture 6" descr="C:\Documents and Settings\asanka\Local Settings\Temporary Internet Files\Content.IE5\4S423Z9G\MCj04325930000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19400" y="2514600"/>
              <a:ext cx="762000" cy="762000"/>
            </a:xfrm>
            <a:prstGeom prst="rect">
              <a:avLst/>
            </a:prstGeom>
            <a:noFill/>
          </p:spPr>
        </p:pic>
      </p:grpSp>
      <p:grpSp>
        <p:nvGrpSpPr>
          <p:cNvPr id="22" name="Group 21"/>
          <p:cNvGrpSpPr/>
          <p:nvPr/>
        </p:nvGrpSpPr>
        <p:grpSpPr>
          <a:xfrm>
            <a:off x="1447800" y="2743200"/>
            <a:ext cx="2217412" cy="762000"/>
            <a:chOff x="1371600" y="5334000"/>
            <a:chExt cx="2217412" cy="762000"/>
          </a:xfrm>
        </p:grpSpPr>
        <p:sp>
          <p:nvSpPr>
            <p:cNvPr id="9" name="TextBox 8"/>
            <p:cNvSpPr txBox="1"/>
            <p:nvPr/>
          </p:nvSpPr>
          <p:spPr>
            <a:xfrm>
              <a:off x="1981200" y="5562600"/>
              <a:ext cx="16078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Operator Key A</a:t>
              </a:r>
              <a:endParaRPr lang="en-US" dirty="0"/>
            </a:p>
          </p:txBody>
        </p:sp>
        <p:pic>
          <p:nvPicPr>
            <p:cNvPr id="15" name="Picture 6" descr="C:\Documents and Settings\asanka\Local Settings\Temporary Internet Files\Content.IE5\4S423Z9G\MCj04325930000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71600" y="5334000"/>
              <a:ext cx="762000" cy="762000"/>
            </a:xfrm>
            <a:prstGeom prst="rect">
              <a:avLst/>
            </a:prstGeom>
            <a:noFill/>
          </p:spPr>
        </p:pic>
      </p:grpSp>
      <p:grpSp>
        <p:nvGrpSpPr>
          <p:cNvPr id="28" name="Group 27"/>
          <p:cNvGrpSpPr/>
          <p:nvPr/>
        </p:nvGrpSpPr>
        <p:grpSpPr>
          <a:xfrm>
            <a:off x="609600" y="1371600"/>
            <a:ext cx="2708584" cy="914400"/>
            <a:chOff x="838200" y="1371600"/>
            <a:chExt cx="2708584" cy="914400"/>
          </a:xfrm>
        </p:grpSpPr>
        <p:pic>
          <p:nvPicPr>
            <p:cNvPr id="1028" name="Picture 4" descr="C:\Documents and Settings\asanka\Local Settings\Temporary Internet Files\Content.IE5\N3TW2FQF\MCj0441319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38200" y="1371600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1676400" y="1752600"/>
              <a:ext cx="18703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Operator Card Set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667000" y="4724400"/>
            <a:ext cx="2411632" cy="762000"/>
            <a:chOff x="4495800" y="3810000"/>
            <a:chExt cx="2411632" cy="762000"/>
          </a:xfrm>
        </p:grpSpPr>
        <p:sp>
          <p:nvSpPr>
            <p:cNvPr id="17" name="TextBox 16"/>
            <p:cNvSpPr txBox="1"/>
            <p:nvPr/>
          </p:nvSpPr>
          <p:spPr>
            <a:xfrm>
              <a:off x="5105400" y="4038600"/>
              <a:ext cx="18020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Application Key B</a:t>
              </a:r>
              <a:endParaRPr lang="en-US" dirty="0"/>
            </a:p>
          </p:txBody>
        </p:sp>
        <p:pic>
          <p:nvPicPr>
            <p:cNvPr id="18" name="Picture 6" descr="C:\Documents and Settings\asanka\Local Settings\Temporary Internet Files\Content.IE5\4S423Z9G\MCj04325930000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95800" y="3810000"/>
              <a:ext cx="762000" cy="762000"/>
            </a:xfrm>
            <a:prstGeom prst="rect">
              <a:avLst/>
            </a:prstGeom>
            <a:noFill/>
          </p:spPr>
        </p:pic>
      </p:grpSp>
      <p:grpSp>
        <p:nvGrpSpPr>
          <p:cNvPr id="32" name="Group 31"/>
          <p:cNvGrpSpPr/>
          <p:nvPr/>
        </p:nvGrpSpPr>
        <p:grpSpPr>
          <a:xfrm>
            <a:off x="3581400" y="5867400"/>
            <a:ext cx="1153954" cy="685800"/>
            <a:chOff x="3886200" y="5791200"/>
            <a:chExt cx="1153954" cy="685800"/>
          </a:xfrm>
        </p:grpSpPr>
        <p:pic>
          <p:nvPicPr>
            <p:cNvPr id="1032" name="Picture 8" descr="C:\Documents and Settings\asanka\Local Settings\Temporary Internet Files\Content.IE5\N3TW2FQF\MCj04338510000[1]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86200" y="5791200"/>
              <a:ext cx="685800" cy="685800"/>
            </a:xfrm>
            <a:prstGeom prst="rect">
              <a:avLst/>
            </a:prstGeom>
            <a:noFill/>
          </p:spPr>
        </p:pic>
        <p:sp>
          <p:nvSpPr>
            <p:cNvPr id="26" name="TextBox 25"/>
            <p:cNvSpPr txBox="1"/>
            <p:nvPr/>
          </p:nvSpPr>
          <p:spPr>
            <a:xfrm>
              <a:off x="4419600" y="5867400"/>
              <a:ext cx="620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Data</a:t>
              </a:r>
              <a:endParaRPr lang="en-US" dirty="0"/>
            </a:p>
          </p:txBody>
        </p:sp>
      </p:grpSp>
      <p:sp>
        <p:nvSpPr>
          <p:cNvPr id="27" name="Down Arrow 26"/>
          <p:cNvSpPr/>
          <p:nvPr/>
        </p:nvSpPr>
        <p:spPr>
          <a:xfrm rot="19947091">
            <a:off x="1311191" y="2283564"/>
            <a:ext cx="443126" cy="5064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9947091">
            <a:off x="1920791" y="3350362"/>
            <a:ext cx="443126" cy="5064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9947091">
            <a:off x="2530391" y="4340962"/>
            <a:ext cx="443126" cy="5064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9947091">
            <a:off x="3292391" y="5407763"/>
            <a:ext cx="443126" cy="5064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Hierarchy</a:t>
            </a:r>
            <a:r>
              <a:rPr lang="en-US" baseline="0" dirty="0" smtClean="0"/>
              <a:t> of Keys</a:t>
            </a:r>
            <a:endParaRPr lang="en-US" dirty="0"/>
          </a:p>
        </p:txBody>
      </p:sp>
      <p:grpSp>
        <p:nvGrpSpPr>
          <p:cNvPr id="3" name="Group 18"/>
          <p:cNvGrpSpPr/>
          <p:nvPr/>
        </p:nvGrpSpPr>
        <p:grpSpPr>
          <a:xfrm>
            <a:off x="1981200" y="3657600"/>
            <a:ext cx="2427662" cy="762000"/>
            <a:chOff x="2819400" y="2514600"/>
            <a:chExt cx="2427662" cy="762000"/>
          </a:xfrm>
        </p:grpSpPr>
        <p:sp>
          <p:nvSpPr>
            <p:cNvPr id="7" name="TextBox 6"/>
            <p:cNvSpPr txBox="1"/>
            <p:nvPr/>
          </p:nvSpPr>
          <p:spPr>
            <a:xfrm>
              <a:off x="3429000" y="2743200"/>
              <a:ext cx="18180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Application Key A</a:t>
              </a:r>
              <a:endParaRPr lang="en-US" dirty="0"/>
            </a:p>
          </p:txBody>
        </p:sp>
        <p:pic>
          <p:nvPicPr>
            <p:cNvPr id="1030" name="Picture 6" descr="C:\Documents and Settings\asanka\Local Settings\Temporary Internet Files\Content.IE5\4S423Z9G\MCj04325930000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19400" y="2514600"/>
              <a:ext cx="762000" cy="762000"/>
            </a:xfrm>
            <a:prstGeom prst="rect">
              <a:avLst/>
            </a:prstGeom>
            <a:noFill/>
          </p:spPr>
        </p:pic>
      </p:grpSp>
      <p:grpSp>
        <p:nvGrpSpPr>
          <p:cNvPr id="4" name="Group 20"/>
          <p:cNvGrpSpPr/>
          <p:nvPr/>
        </p:nvGrpSpPr>
        <p:grpSpPr>
          <a:xfrm>
            <a:off x="2895600" y="2362200"/>
            <a:ext cx="1912329" cy="762000"/>
            <a:chOff x="381000" y="1447800"/>
            <a:chExt cx="1912329" cy="762000"/>
          </a:xfrm>
        </p:grpSpPr>
        <p:sp>
          <p:nvSpPr>
            <p:cNvPr id="5" name="TextBox 4"/>
            <p:cNvSpPr txBox="1"/>
            <p:nvPr/>
          </p:nvSpPr>
          <p:spPr>
            <a:xfrm>
              <a:off x="990600" y="1600200"/>
              <a:ext cx="13027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Module Key</a:t>
              </a:r>
              <a:endParaRPr lang="en-US" dirty="0"/>
            </a:p>
          </p:txBody>
        </p:sp>
        <p:pic>
          <p:nvPicPr>
            <p:cNvPr id="14" name="Picture 6" descr="C:\Documents and Settings\asanka\Local Settings\Temporary Internet Files\Content.IE5\4S423Z9G\MCj04325930000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1000" y="1447800"/>
              <a:ext cx="762000" cy="762000"/>
            </a:xfrm>
            <a:prstGeom prst="rect">
              <a:avLst/>
            </a:prstGeom>
            <a:noFill/>
          </p:spPr>
        </p:pic>
      </p:grpSp>
      <p:grpSp>
        <p:nvGrpSpPr>
          <p:cNvPr id="10" name="Group 22"/>
          <p:cNvGrpSpPr/>
          <p:nvPr/>
        </p:nvGrpSpPr>
        <p:grpSpPr>
          <a:xfrm>
            <a:off x="2667000" y="4724400"/>
            <a:ext cx="2411632" cy="762000"/>
            <a:chOff x="4495800" y="3810000"/>
            <a:chExt cx="2411632" cy="762000"/>
          </a:xfrm>
        </p:grpSpPr>
        <p:sp>
          <p:nvSpPr>
            <p:cNvPr id="17" name="TextBox 16"/>
            <p:cNvSpPr txBox="1"/>
            <p:nvPr/>
          </p:nvSpPr>
          <p:spPr>
            <a:xfrm>
              <a:off x="5105400" y="4038600"/>
              <a:ext cx="18020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Application Key B</a:t>
              </a:r>
              <a:endParaRPr lang="en-US" dirty="0"/>
            </a:p>
          </p:txBody>
        </p:sp>
        <p:pic>
          <p:nvPicPr>
            <p:cNvPr id="18" name="Picture 6" descr="C:\Documents and Settings\asanka\Local Settings\Temporary Internet Files\Content.IE5\4S423Z9G\MCj04325930000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95800" y="3810000"/>
              <a:ext cx="762000" cy="762000"/>
            </a:xfrm>
            <a:prstGeom prst="rect">
              <a:avLst/>
            </a:prstGeom>
            <a:noFill/>
          </p:spPr>
        </p:pic>
      </p:grpSp>
      <p:grpSp>
        <p:nvGrpSpPr>
          <p:cNvPr id="11" name="Group 31"/>
          <p:cNvGrpSpPr/>
          <p:nvPr/>
        </p:nvGrpSpPr>
        <p:grpSpPr>
          <a:xfrm>
            <a:off x="3581400" y="5867400"/>
            <a:ext cx="1153954" cy="685800"/>
            <a:chOff x="3886200" y="5791200"/>
            <a:chExt cx="1153954" cy="685800"/>
          </a:xfrm>
        </p:grpSpPr>
        <p:pic>
          <p:nvPicPr>
            <p:cNvPr id="1032" name="Picture 8" descr="C:\Documents and Settings\asanka\Local Settings\Temporary Internet Files\Content.IE5\N3TW2FQF\MCj04338510000[1]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6200" y="5791200"/>
              <a:ext cx="685800" cy="685800"/>
            </a:xfrm>
            <a:prstGeom prst="rect">
              <a:avLst/>
            </a:prstGeom>
            <a:noFill/>
          </p:spPr>
        </p:pic>
        <p:sp>
          <p:nvSpPr>
            <p:cNvPr id="26" name="TextBox 25"/>
            <p:cNvSpPr txBox="1"/>
            <p:nvPr/>
          </p:nvSpPr>
          <p:spPr>
            <a:xfrm>
              <a:off x="4419600" y="5867400"/>
              <a:ext cx="620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Data</a:t>
              </a:r>
              <a:endParaRPr lang="en-US" dirty="0"/>
            </a:p>
          </p:txBody>
        </p:sp>
      </p:grpSp>
      <p:sp>
        <p:nvSpPr>
          <p:cNvPr id="30" name="Down Arrow 29"/>
          <p:cNvSpPr/>
          <p:nvPr/>
        </p:nvSpPr>
        <p:spPr>
          <a:xfrm rot="19947091">
            <a:off x="2530391" y="4340962"/>
            <a:ext cx="443126" cy="5064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9947091">
            <a:off x="3292391" y="5407763"/>
            <a:ext cx="443126" cy="5064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 rot="1652909" flipH="1">
            <a:off x="2606590" y="3045563"/>
            <a:ext cx="443126" cy="5064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Privilege</a:t>
            </a:r>
            <a:r>
              <a:rPr lang="en-US" baseline="0" dirty="0" smtClean="0"/>
              <a:t> 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</a:t>
            </a:r>
            <a:r>
              <a:rPr lang="en-US" baseline="0" dirty="0" smtClean="0"/>
              <a:t> to use a key gives the ability to use child keys</a:t>
            </a:r>
          </a:p>
          <a:p>
            <a:r>
              <a:rPr lang="en-US" dirty="0" smtClean="0"/>
              <a:t>But not vice-versa</a:t>
            </a:r>
          </a:p>
          <a:p>
            <a:r>
              <a:rPr lang="en-US" dirty="0" smtClean="0"/>
              <a:t>Facilitates</a:t>
            </a:r>
            <a:r>
              <a:rPr lang="en-US" baseline="0" dirty="0" smtClean="0"/>
              <a:t> privilege separation</a:t>
            </a:r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</a:t>
            </a:r>
            <a:r>
              <a:rPr lang="en-US" baseline="0" dirty="0" smtClean="0"/>
              <a:t> Tickets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issued for any loaded key</a:t>
            </a:r>
          </a:p>
          <a:p>
            <a:r>
              <a:rPr lang="en-US" dirty="0" smtClean="0"/>
              <a:t>Can be redeemed for the</a:t>
            </a:r>
            <a:r>
              <a:rPr lang="en-US" baseline="0" dirty="0" smtClean="0"/>
              <a:t> use of a specific key</a:t>
            </a:r>
          </a:p>
          <a:p>
            <a:pPr lvl="1"/>
            <a:r>
              <a:rPr lang="en-US" dirty="0" smtClean="0"/>
              <a:t>Necessary for delegating use of keys across application boundaries</a:t>
            </a:r>
          </a:p>
          <a:p>
            <a:pPr lvl="0"/>
            <a:r>
              <a:rPr lang="en-US" baseline="0" dirty="0" smtClean="0"/>
              <a:t>Transient</a:t>
            </a:r>
          </a:p>
          <a:p>
            <a:pPr lvl="1"/>
            <a:r>
              <a:rPr lang="en-US" baseline="0" dirty="0" smtClean="0"/>
              <a:t>Per session</a:t>
            </a:r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Key Tickets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2133600"/>
            <a:ext cx="3886200" cy="2819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800600" y="2133600"/>
            <a:ext cx="3886200" cy="2819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C:\Documents and Settings\asanka\Local Settings\Temporary Internet Files\Content.IE5\SRPEN6D7\MCBS00301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191001"/>
            <a:ext cx="838200" cy="343030"/>
          </a:xfrm>
          <a:prstGeom prst="rect">
            <a:avLst/>
          </a:prstGeom>
          <a:noFill/>
        </p:spPr>
      </p:pic>
      <p:sp>
        <p:nvSpPr>
          <p:cNvPr id="9" name="Right Arrow 8"/>
          <p:cNvSpPr/>
          <p:nvPr/>
        </p:nvSpPr>
        <p:spPr>
          <a:xfrm>
            <a:off x="4267200" y="41910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18"/>
          <p:cNvGrpSpPr/>
          <p:nvPr/>
        </p:nvGrpSpPr>
        <p:grpSpPr>
          <a:xfrm>
            <a:off x="1219200" y="2286000"/>
            <a:ext cx="2427662" cy="762000"/>
            <a:chOff x="2819400" y="2514600"/>
            <a:chExt cx="2427662" cy="762000"/>
          </a:xfrm>
        </p:grpSpPr>
        <p:sp>
          <p:nvSpPr>
            <p:cNvPr id="11" name="TextBox 10"/>
            <p:cNvSpPr txBox="1"/>
            <p:nvPr/>
          </p:nvSpPr>
          <p:spPr>
            <a:xfrm>
              <a:off x="3429000" y="2743200"/>
              <a:ext cx="18180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Application Key A</a:t>
              </a:r>
              <a:endParaRPr lang="en-US" dirty="0"/>
            </a:p>
          </p:txBody>
        </p:sp>
        <p:pic>
          <p:nvPicPr>
            <p:cNvPr id="12" name="Picture 6" descr="C:\Documents and Settings\asanka\Local Settings\Temporary Internet Files\Content.IE5\4S423Z9G\MCj04325930000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19400" y="2514600"/>
              <a:ext cx="762000" cy="762000"/>
            </a:xfrm>
            <a:prstGeom prst="rect">
              <a:avLst/>
            </a:prstGeom>
            <a:noFill/>
          </p:spPr>
        </p:pic>
      </p:grpSp>
      <p:sp>
        <p:nvSpPr>
          <p:cNvPr id="13" name="Down Arrow 12"/>
          <p:cNvSpPr/>
          <p:nvPr/>
        </p:nvSpPr>
        <p:spPr>
          <a:xfrm>
            <a:off x="2286000" y="28956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8"/>
          <p:cNvGrpSpPr/>
          <p:nvPr/>
        </p:nvGrpSpPr>
        <p:grpSpPr>
          <a:xfrm>
            <a:off x="1219200" y="3124200"/>
            <a:ext cx="2419647" cy="762000"/>
            <a:chOff x="2819400" y="2514600"/>
            <a:chExt cx="2419647" cy="762000"/>
          </a:xfrm>
        </p:grpSpPr>
        <p:sp>
          <p:nvSpPr>
            <p:cNvPr id="15" name="TextBox 14"/>
            <p:cNvSpPr txBox="1"/>
            <p:nvPr/>
          </p:nvSpPr>
          <p:spPr>
            <a:xfrm>
              <a:off x="3429000" y="2743200"/>
              <a:ext cx="18100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Application Key B</a:t>
              </a:r>
              <a:endParaRPr lang="en-US" dirty="0"/>
            </a:p>
          </p:txBody>
        </p:sp>
        <p:pic>
          <p:nvPicPr>
            <p:cNvPr id="16" name="Picture 6" descr="C:\Documents and Settings\asanka\Local Settings\Temporary Internet Files\Content.IE5\4S423Z9G\MCj04325930000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19400" y="2514600"/>
              <a:ext cx="762000" cy="762000"/>
            </a:xfrm>
            <a:prstGeom prst="rect">
              <a:avLst/>
            </a:prstGeom>
            <a:noFill/>
          </p:spPr>
        </p:pic>
      </p:grpSp>
      <p:sp>
        <p:nvSpPr>
          <p:cNvPr id="17" name="TextBox 16"/>
          <p:cNvSpPr txBox="1"/>
          <p:nvPr/>
        </p:nvSpPr>
        <p:spPr>
          <a:xfrm>
            <a:off x="1905000" y="4191000"/>
            <a:ext cx="2413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Key B Ticket</a:t>
            </a:r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>
            <a:off x="2286000" y="37338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5562600" y="3124200"/>
            <a:ext cx="2419647" cy="762000"/>
            <a:chOff x="2819400" y="2514600"/>
            <a:chExt cx="2419647" cy="762000"/>
          </a:xfrm>
        </p:grpSpPr>
        <p:sp>
          <p:nvSpPr>
            <p:cNvPr id="20" name="TextBox 19"/>
            <p:cNvSpPr txBox="1"/>
            <p:nvPr/>
          </p:nvSpPr>
          <p:spPr>
            <a:xfrm>
              <a:off x="3429000" y="2743200"/>
              <a:ext cx="18100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Application Key B</a:t>
              </a:r>
              <a:endParaRPr lang="en-US" dirty="0"/>
            </a:p>
          </p:txBody>
        </p:sp>
        <p:pic>
          <p:nvPicPr>
            <p:cNvPr id="21" name="Picture 6" descr="C:\Documents and Settings\asanka\Local Settings\Temporary Internet Files\Content.IE5\4S423Z9G\MCj04325930000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19400" y="2514600"/>
              <a:ext cx="762000" cy="762000"/>
            </a:xfrm>
            <a:prstGeom prst="rect">
              <a:avLst/>
            </a:prstGeom>
            <a:noFill/>
          </p:spPr>
        </p:pic>
      </p:grpSp>
      <p:pic>
        <p:nvPicPr>
          <p:cNvPr id="22" name="Picture 4" descr="C:\Documents and Settings\asanka\Local Settings\Temporary Internet Files\Content.IE5\SRPEN6D7\MCBS00301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267200"/>
            <a:ext cx="838200" cy="34303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6096000" y="4267199"/>
            <a:ext cx="2413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Key B Ticket</a:t>
            </a:r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 rot="10800000">
            <a:off x="6553200" y="37338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31"/>
          <p:cNvGrpSpPr/>
          <p:nvPr/>
        </p:nvGrpSpPr>
        <p:grpSpPr>
          <a:xfrm>
            <a:off x="6096000" y="2286000"/>
            <a:ext cx="1153954" cy="685800"/>
            <a:chOff x="3886200" y="5791200"/>
            <a:chExt cx="1153954" cy="685800"/>
          </a:xfrm>
        </p:grpSpPr>
        <p:pic>
          <p:nvPicPr>
            <p:cNvPr id="26" name="Picture 8" descr="C:\Documents and Settings\asanka\Local Settings\Temporary Internet Files\Content.IE5\N3TW2FQF\MCj04338510000[1]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6200" y="5791200"/>
              <a:ext cx="685800" cy="685800"/>
            </a:xfrm>
            <a:prstGeom prst="rect">
              <a:avLst/>
            </a:prstGeom>
            <a:noFill/>
          </p:spPr>
        </p:pic>
        <p:sp>
          <p:nvSpPr>
            <p:cNvPr id="27" name="TextBox 26"/>
            <p:cNvSpPr txBox="1"/>
            <p:nvPr/>
          </p:nvSpPr>
          <p:spPr>
            <a:xfrm>
              <a:off x="4419600" y="5867400"/>
              <a:ext cx="620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Data</a:t>
              </a:r>
              <a:endParaRPr lang="en-US" dirty="0"/>
            </a:p>
          </p:txBody>
        </p:sp>
      </p:grpSp>
      <p:sp>
        <p:nvSpPr>
          <p:cNvPr id="28" name="Down Arrow 27"/>
          <p:cNvSpPr/>
          <p:nvPr/>
        </p:nvSpPr>
        <p:spPr>
          <a:xfrm rot="10800000">
            <a:off x="6553200" y="28956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905000" y="5105400"/>
            <a:ext cx="10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172200" y="5105400"/>
            <a:ext cx="10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2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r>
              <a:rPr lang="en-US" baseline="0" dirty="0" smtClean="0"/>
              <a:t> HSMs?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 of integrating</a:t>
            </a:r>
            <a:r>
              <a:rPr lang="en-US" baseline="0" dirty="0" smtClean="0"/>
              <a:t> HSMs into the Kerberos infrastructure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Heimdal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Integrating  HSMs with Kerberos infrastructure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Usage Model in </a:t>
            </a:r>
            <a:r>
              <a:rPr lang="en-US" dirty="0" err="1" smtClean="0"/>
              <a:t>Heimdal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has access to plaintext key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New Key Usage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Separate key usage from key material</a:t>
            </a:r>
          </a:p>
          <a:p>
            <a:pPr lvl="1"/>
            <a:r>
              <a:rPr lang="en-US" dirty="0" smtClean="0"/>
              <a:t>An application doesn’t need the plaintext key in order to use it</a:t>
            </a:r>
          </a:p>
          <a:p>
            <a:r>
              <a:rPr lang="en-US" dirty="0" smtClean="0"/>
              <a:t>Ability to specify a key without knowing the plaintext</a:t>
            </a:r>
            <a:r>
              <a:rPr lang="en-US" baseline="0" dirty="0" smtClean="0"/>
              <a:t> key</a:t>
            </a:r>
            <a:endParaRPr lang="en-US" dirty="0" smtClean="0"/>
          </a:p>
          <a:p>
            <a:pPr lvl="1"/>
            <a:r>
              <a:rPr lang="en-US" dirty="0" smtClean="0"/>
              <a:t>Key tickets</a:t>
            </a:r>
          </a:p>
          <a:p>
            <a:pPr lvl="1"/>
            <a:r>
              <a:rPr lang="en-US" dirty="0" smtClean="0"/>
              <a:t>Key blobs</a:t>
            </a:r>
          </a:p>
          <a:p>
            <a:pPr lvl="1"/>
            <a:r>
              <a:rPr lang="en-US" dirty="0" smtClean="0"/>
              <a:t>Key identifiers</a:t>
            </a:r>
          </a:p>
          <a:p>
            <a:r>
              <a:rPr lang="en-US" dirty="0" smtClean="0"/>
              <a:t>Ability to load and unload keys</a:t>
            </a:r>
          </a:p>
          <a:p>
            <a:pPr lvl="1"/>
            <a:r>
              <a:rPr lang="en-US" dirty="0" smtClean="0"/>
              <a:t>Using already loaded keys</a:t>
            </a:r>
          </a:p>
        </p:txBody>
      </p:sp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r>
              <a:rPr lang="en-US" baseline="0" dirty="0" smtClean="0"/>
              <a:t> API and Library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What</a:t>
            </a:r>
            <a:r>
              <a:rPr lang="en-US" baseline="0" dirty="0" smtClean="0"/>
              <a:t>’s involved in integrating the use of HSMs into code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</a:t>
            </a:r>
            <a:r>
              <a:rPr lang="en-US" baseline="0" dirty="0" smtClean="0"/>
              <a:t>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Current …</a:t>
            </a:r>
          </a:p>
          <a:p>
            <a:pPr lvl="1"/>
            <a:r>
              <a:rPr lang="en-US" dirty="0" smtClean="0"/>
              <a:t>Assumes knowledge of</a:t>
            </a:r>
            <a:r>
              <a:rPr lang="en-US" baseline="0" dirty="0" smtClean="0"/>
              <a:t> the physical key</a:t>
            </a:r>
          </a:p>
          <a:p>
            <a:pPr lvl="2"/>
            <a:r>
              <a:rPr lang="en-US" dirty="0" smtClean="0"/>
              <a:t>Key length is</a:t>
            </a:r>
            <a:r>
              <a:rPr lang="en-US" baseline="0" dirty="0" smtClean="0"/>
              <a:t> fixed</a:t>
            </a:r>
          </a:p>
          <a:p>
            <a:pPr lvl="2"/>
            <a:r>
              <a:rPr lang="en-US" baseline="0" dirty="0" smtClean="0"/>
              <a:t>No need to prepare/clean up keys.  Stateless.</a:t>
            </a:r>
            <a:br>
              <a:rPr lang="en-US" baseline="0" dirty="0" smtClean="0"/>
            </a:br>
            <a:r>
              <a:rPr lang="en-US" baseline="0" dirty="0" smtClean="0"/>
              <a:t>(exceptions: derived keys, key schedules)</a:t>
            </a:r>
          </a:p>
          <a:p>
            <a:pPr lvl="0"/>
            <a:r>
              <a:rPr lang="en-US" baseline="0" dirty="0" smtClean="0"/>
              <a:t>Need …</a:t>
            </a:r>
          </a:p>
          <a:p>
            <a:pPr lvl="1"/>
            <a:r>
              <a:rPr lang="en-US" dirty="0" smtClean="0"/>
              <a:t>Backwards compatibility</a:t>
            </a:r>
          </a:p>
          <a:p>
            <a:pPr lvl="1"/>
            <a:r>
              <a:rPr lang="en-US" dirty="0" smtClean="0"/>
              <a:t>Support key references</a:t>
            </a:r>
          </a:p>
          <a:p>
            <a:pPr lvl="2"/>
            <a:r>
              <a:rPr lang="en-US" dirty="0" smtClean="0"/>
              <a:t>Key</a:t>
            </a:r>
            <a:r>
              <a:rPr lang="en-US" baseline="0" dirty="0" smtClean="0"/>
              <a:t> tokens</a:t>
            </a:r>
          </a:p>
          <a:p>
            <a:pPr lvl="2"/>
            <a:r>
              <a:rPr lang="en-US" dirty="0" smtClean="0"/>
              <a:t>Key blobs</a:t>
            </a:r>
          </a:p>
          <a:p>
            <a:pPr lvl="2"/>
            <a:r>
              <a:rPr lang="en-US" dirty="0" smtClean="0"/>
              <a:t>Key identifiers</a:t>
            </a:r>
          </a:p>
        </p:txBody>
      </p:sp>
    </p:spTree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</a:t>
            </a:r>
            <a:r>
              <a:rPr lang="en-US" baseline="0" dirty="0" smtClean="0"/>
              <a:t> Blob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Contains (encrypted with parent key)</a:t>
            </a:r>
          </a:p>
          <a:p>
            <a:pPr lvl="1"/>
            <a:r>
              <a:rPr lang="en-US" dirty="0" smtClean="0"/>
              <a:t>Key</a:t>
            </a:r>
          </a:p>
          <a:p>
            <a:pPr lvl="1"/>
            <a:r>
              <a:rPr lang="en-US" dirty="0" smtClean="0"/>
              <a:t>Access control list</a:t>
            </a:r>
          </a:p>
          <a:p>
            <a:pPr lvl="1"/>
            <a:r>
              <a:rPr lang="en-US" dirty="0" smtClean="0"/>
              <a:t>Usage</a:t>
            </a:r>
            <a:r>
              <a:rPr lang="en-US" baseline="0" dirty="0" smtClean="0"/>
              <a:t> constraints</a:t>
            </a:r>
            <a:endParaRPr lang="en-US" dirty="0" smtClean="0"/>
          </a:p>
          <a:p>
            <a:pPr lvl="2"/>
            <a:r>
              <a:rPr lang="en-US" dirty="0" smtClean="0"/>
              <a:t>Time limits</a:t>
            </a:r>
          </a:p>
          <a:p>
            <a:pPr lvl="2"/>
            <a:r>
              <a:rPr lang="en-US" dirty="0" smtClean="0"/>
              <a:t>Use limits</a:t>
            </a:r>
          </a:p>
          <a:p>
            <a:pPr lvl="1"/>
            <a:r>
              <a:rPr lang="en-US" dirty="0" smtClean="0"/>
              <a:t>Issuance certificate</a:t>
            </a:r>
          </a:p>
          <a:p>
            <a:pPr lvl="2"/>
            <a:r>
              <a:rPr lang="en-US" dirty="0" smtClean="0"/>
              <a:t>Security world and module information</a:t>
            </a:r>
          </a:p>
          <a:p>
            <a:pPr lvl="1"/>
            <a:r>
              <a:rPr lang="en-US" dirty="0" smtClean="0"/>
              <a:t>Timestamps</a:t>
            </a:r>
          </a:p>
        </p:txBody>
      </p:sp>
    </p:spTree>
  </p:cSld>
  <p:clrMapOvr>
    <a:masterClrMapping/>
  </p:clrMapOvr>
  <p:transition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</a:t>
            </a:r>
            <a:r>
              <a:rPr lang="en-US" baseline="0" dirty="0" smtClean="0"/>
              <a:t> Types and Encryption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 “Key Type”?</a:t>
            </a:r>
          </a:p>
          <a:p>
            <a:r>
              <a:rPr lang="en-US" dirty="0" smtClean="0"/>
              <a:t>A new “Encryption Type”?</a:t>
            </a:r>
          </a:p>
          <a:p>
            <a:r>
              <a:rPr lang="en-US" dirty="0" smtClean="0"/>
              <a:t>Must distinguish between</a:t>
            </a:r>
            <a:r>
              <a:rPr lang="en-US" baseline="0" dirty="0" smtClean="0"/>
              <a:t> a plaintext key and a key reference</a:t>
            </a:r>
          </a:p>
        </p:txBody>
      </p:sp>
    </p:spTree>
  </p:cSld>
  <p:clrMapOvr>
    <a:masterClrMapping/>
  </p:clrMapOvr>
  <p:transition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</a:t>
            </a:r>
            <a:r>
              <a:rPr lang="en-US" baseline="0" dirty="0" smtClean="0"/>
              <a:t> like 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2133600"/>
            <a:ext cx="2667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Plain text (fixed)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3352800"/>
            <a:ext cx="914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3352800"/>
            <a:ext cx="45720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 blob (variable)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4495800"/>
            <a:ext cx="914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05000" y="4495800"/>
            <a:ext cx="25146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 reference (variable)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1867694" y="3543300"/>
            <a:ext cx="3580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“Lifetimes”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Loading a key requires a parent/authorization key to be already loaded</a:t>
            </a:r>
            <a:endParaRPr lang="en-US" baseline="0" dirty="0" smtClean="0"/>
          </a:p>
          <a:p>
            <a:r>
              <a:rPr lang="en-US" dirty="0" smtClean="0"/>
              <a:t>“Lifetime” refers to the time between loading and</a:t>
            </a:r>
            <a:r>
              <a:rPr lang="en-US" baseline="0" dirty="0" smtClean="0"/>
              <a:t> unloading a key</a:t>
            </a:r>
          </a:p>
        </p:txBody>
      </p:sp>
    </p:spTree>
  </p:cSld>
  <p:clrMapOvr>
    <a:masterClrMapping/>
  </p:clrMapOvr>
  <p:transition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Connection</a:t>
            </a:r>
            <a:r>
              <a:rPr lang="en-US" baseline="0" dirty="0" smtClean="0"/>
              <a:t> to Hardware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Connections must be established first</a:t>
            </a:r>
          </a:p>
          <a:p>
            <a:pPr lvl="1"/>
            <a:r>
              <a:rPr lang="en-US" dirty="0" smtClean="0"/>
              <a:t>Can be somewhat expensive</a:t>
            </a:r>
          </a:p>
          <a:p>
            <a:pPr lvl="1"/>
            <a:r>
              <a:rPr lang="en-US" dirty="0" smtClean="0"/>
              <a:t>Lazy connections</a:t>
            </a:r>
          </a:p>
          <a:p>
            <a:pPr lvl="0"/>
            <a:r>
              <a:rPr lang="en-US" dirty="0" smtClean="0"/>
              <a:t>Connections</a:t>
            </a:r>
            <a:r>
              <a:rPr lang="en-US" baseline="0" dirty="0" smtClean="0"/>
              <a:t> should be avoided if unnecessary</a:t>
            </a:r>
          </a:p>
          <a:p>
            <a:pPr lvl="1"/>
            <a:r>
              <a:rPr lang="en-US" dirty="0" smtClean="0"/>
              <a:t>Specially</a:t>
            </a:r>
            <a:r>
              <a:rPr lang="en-US" baseline="0" dirty="0" smtClean="0"/>
              <a:t> for client libraries where we may</a:t>
            </a:r>
            <a:r>
              <a:rPr lang="en-US" dirty="0" smtClean="0"/>
              <a:t> or may not have access to the security world and access to security world is not necessary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r>
              <a:rPr lang="en-US" baseline="0" dirty="0" smtClean="0"/>
              <a:t> HSMs?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Compromise</a:t>
            </a:r>
            <a:r>
              <a:rPr lang="en-US" baseline="0" dirty="0" smtClean="0"/>
              <a:t> containment</a:t>
            </a:r>
          </a:p>
          <a:p>
            <a:r>
              <a:rPr lang="en-US" baseline="0" dirty="0" smtClean="0"/>
              <a:t>Reliable Auditing</a:t>
            </a:r>
          </a:p>
          <a:p>
            <a:r>
              <a:rPr lang="en-US" baseline="0" dirty="0" smtClean="0"/>
              <a:t>Performance</a:t>
            </a:r>
          </a:p>
          <a:p>
            <a:r>
              <a:rPr lang="en-US" baseline="0" dirty="0" smtClean="0"/>
              <a:t>Compliance (FIPS 140)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 Separated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into</a:t>
            </a:r>
            <a:r>
              <a:rPr lang="en-US" baseline="0" dirty="0" smtClean="0"/>
              <a:t> privilege separates processes</a:t>
            </a:r>
          </a:p>
          <a:p>
            <a:r>
              <a:rPr lang="en-US" baseline="0" dirty="0" smtClean="0"/>
              <a:t>Move privileged code into SEE</a:t>
            </a:r>
          </a:p>
        </p:txBody>
      </p:sp>
    </p:spTree>
  </p:cSld>
  <p:clrMapOvr>
    <a:masterClrMapping/>
  </p:clrMapOvr>
  <p:transition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asanka@secure-endpoints.com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Management with an HSM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Changes to key management when integrating an</a:t>
            </a:r>
            <a:r>
              <a:rPr lang="en-US" baseline="0" dirty="0" smtClean="0"/>
              <a:t> HSM</a:t>
            </a: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r>
              <a:rPr lang="en-US" baseline="0" dirty="0" smtClean="0"/>
              <a:t> example…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nCipher</a:t>
            </a:r>
            <a:r>
              <a:rPr lang="en-US" dirty="0" smtClean="0"/>
              <a:t> nShield</a:t>
            </a:r>
            <a:endParaRPr lang="en-US" dirty="0"/>
          </a:p>
        </p:txBody>
      </p:sp>
      <p:pic>
        <p:nvPicPr>
          <p:cNvPr id="4" name="Content Placeholder 3" descr="nC_nShield_assortment.ashx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600" y="3290887"/>
            <a:ext cx="1905000" cy="1266825"/>
          </a:xfrm>
        </p:spPr>
      </p:pic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nCipher</a:t>
            </a:r>
            <a:r>
              <a:rPr lang="en-US" dirty="0" smtClean="0"/>
              <a:t> Security Worlds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r>
              <a:rPr lang="en-US" baseline="0" dirty="0" smtClean="0"/>
              <a:t> of a Security World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management</a:t>
            </a:r>
          </a:p>
          <a:p>
            <a:pPr lvl="1"/>
            <a:r>
              <a:rPr lang="en-US" dirty="0" smtClean="0"/>
              <a:t>Managed key</a:t>
            </a:r>
            <a:r>
              <a:rPr lang="en-US" baseline="0" dirty="0" smtClean="0"/>
              <a:t> usage</a:t>
            </a:r>
            <a:endParaRPr lang="en-US" dirty="0" smtClean="0"/>
          </a:p>
          <a:p>
            <a:r>
              <a:rPr lang="en-US" dirty="0" smtClean="0"/>
              <a:t>Key</a:t>
            </a:r>
            <a:r>
              <a:rPr lang="en-US" baseline="0" dirty="0" smtClean="0"/>
              <a:t> encapsulation</a:t>
            </a:r>
          </a:p>
          <a:p>
            <a:pPr lvl="1"/>
            <a:r>
              <a:rPr lang="en-US" dirty="0" smtClean="0"/>
              <a:t>Keys generated and live inside the security world and (ideally) never leave</a:t>
            </a:r>
          </a:p>
          <a:p>
            <a:r>
              <a:rPr lang="en-US" dirty="0" smtClean="0"/>
              <a:t>Secure code</a:t>
            </a:r>
            <a:r>
              <a:rPr lang="en-US" baseline="0" dirty="0" smtClean="0"/>
              <a:t> execution</a:t>
            </a:r>
          </a:p>
          <a:p>
            <a:pPr lvl="1"/>
            <a:r>
              <a:rPr lang="en-US" dirty="0" smtClean="0"/>
              <a:t>Secure</a:t>
            </a:r>
            <a:r>
              <a:rPr lang="en-US" baseline="0" dirty="0" smtClean="0"/>
              <a:t> Execution Environment (SEE)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Security World Consists of 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  <a:r>
              <a:rPr lang="en-US" baseline="0" dirty="0" smtClean="0"/>
              <a:t> modules</a:t>
            </a:r>
          </a:p>
          <a:p>
            <a:r>
              <a:rPr lang="en-US" baseline="0" dirty="0" smtClean="0"/>
              <a:t>Administrator card set</a:t>
            </a:r>
          </a:p>
          <a:p>
            <a:r>
              <a:rPr lang="en-US" baseline="0" dirty="0" smtClean="0"/>
              <a:t>Operator card sets and/or </a:t>
            </a:r>
            <a:r>
              <a:rPr lang="en-US" baseline="0" dirty="0" err="1" smtClean="0"/>
              <a:t>softcards</a:t>
            </a:r>
            <a:endParaRPr lang="en-US" baseline="0" dirty="0" smtClean="0"/>
          </a:p>
          <a:p>
            <a:r>
              <a:rPr lang="en-US" baseline="0" dirty="0" smtClean="0"/>
              <a:t>Encrypted key data or certificate data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UNINETT 2003 Keynote">
  <a:themeElements>
    <a:clrScheme name="UNINETT 2003 Keynote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UNINETT 2003 Keynote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scene3d>
          <a:camera prst="orthographicFront"/>
          <a:lightRig rig="threePt" dir="t"/>
        </a:scene3d>
        <a:sp3d>
          <a:bevelT w="63500"/>
        </a:sp3d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UNINETT 2003 Keynote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NETT 2003 Keynote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NETT 2003 Keynote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NETT 2003 Keynote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NETT 2003 Keynote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NETT 2003 Keynote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NETT 2003 Keynote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NETT 2003 Keynote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NETT 2003 Keynote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NETT 2003 Keynote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Kerberos_Tutorial_BPW2007</Template>
  <TotalTime>964</TotalTime>
  <Words>762</Words>
  <Application>Microsoft Office PowerPoint</Application>
  <PresentationFormat>On-screen Show (4:3)</PresentationFormat>
  <Paragraphs>162</Paragraphs>
  <Slides>31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UNINETT 2003 Keynote</vt:lpstr>
      <vt:lpstr>Hardware Security Modules and Kerberos</vt:lpstr>
      <vt:lpstr>Why HSMs?</vt:lpstr>
      <vt:lpstr>Why HSMs?</vt:lpstr>
      <vt:lpstr>Key Management with an HSM</vt:lpstr>
      <vt:lpstr>For example…</vt:lpstr>
      <vt:lpstr>nCipher nShield</vt:lpstr>
      <vt:lpstr>nCipher Security Worlds</vt:lpstr>
      <vt:lpstr>Properties of a Security World</vt:lpstr>
      <vt:lpstr>A Security World Consists of …</vt:lpstr>
      <vt:lpstr>The Security World Key</vt:lpstr>
      <vt:lpstr>Module Key</vt:lpstr>
      <vt:lpstr>Operator Keys</vt:lpstr>
      <vt:lpstr>Application Keys</vt:lpstr>
      <vt:lpstr>A Security World Consists of …</vt:lpstr>
      <vt:lpstr>A Hierarchy of Keys</vt:lpstr>
      <vt:lpstr>A Hierarchy of Keys</vt:lpstr>
      <vt:lpstr>Privilege Separation</vt:lpstr>
      <vt:lpstr>Key Tickets</vt:lpstr>
      <vt:lpstr>Working With Key Tickets</vt:lpstr>
      <vt:lpstr>Heimdal</vt:lpstr>
      <vt:lpstr>Key Usage Model in Heimdal</vt:lpstr>
      <vt:lpstr>New Key Usage Model</vt:lpstr>
      <vt:lpstr>Kerberos API and Library</vt:lpstr>
      <vt:lpstr>Key Encoding</vt:lpstr>
      <vt:lpstr>Key Blob</vt:lpstr>
      <vt:lpstr>Key Types and Encryption Types</vt:lpstr>
      <vt:lpstr>Something like …</vt:lpstr>
      <vt:lpstr>Key “Lifetimes”</vt:lpstr>
      <vt:lpstr>Connection to Hardware Devices</vt:lpstr>
      <vt:lpstr>Privilege Separated Processes</vt:lpstr>
      <vt:lpstr>Q&amp;S</vt:lpstr>
    </vt:vector>
  </TitlesOfParts>
  <Company>Secure Endpoints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Security Modules and Kerberos</dc:title>
  <dc:creator>Asanka Herath</dc:creator>
  <cp:lastModifiedBy>Asanka Herath</cp:lastModifiedBy>
  <cp:revision>54</cp:revision>
  <dcterms:created xsi:type="dcterms:W3CDTF">2009-06-03T04:30:02Z</dcterms:created>
  <dcterms:modified xsi:type="dcterms:W3CDTF">2009-06-03T20:34:54Z</dcterms:modified>
</cp:coreProperties>
</file>