
<file path=[Content_Types].xml><?xml version="1.0" encoding="utf-8"?>
<Types xmlns="http://schemas.openxmlformats.org/package/2006/content-types">
  <Override PartName="/customXml/itemProps3.xml" ContentType="application/vnd.openxmlformats-officedocument.customXmlProperties+xml"/>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 id="2147483718" r:id="rId5"/>
    <p:sldMasterId id="2147483746" r:id="rId6"/>
  </p:sldMasterIdLst>
  <p:notesMasterIdLst>
    <p:notesMasterId r:id="rId24"/>
  </p:notesMasterIdLst>
  <p:handoutMasterIdLst>
    <p:handoutMasterId r:id="rId25"/>
  </p:handoutMasterIdLst>
  <p:sldIdLst>
    <p:sldId id="301" r:id="rId7"/>
    <p:sldId id="302" r:id="rId8"/>
    <p:sldId id="322" r:id="rId9"/>
    <p:sldId id="325" r:id="rId10"/>
    <p:sldId id="353" r:id="rId11"/>
    <p:sldId id="324" r:id="rId12"/>
    <p:sldId id="332" r:id="rId13"/>
    <p:sldId id="354" r:id="rId14"/>
    <p:sldId id="355" r:id="rId15"/>
    <p:sldId id="356" r:id="rId16"/>
    <p:sldId id="351" r:id="rId17"/>
    <p:sldId id="357" r:id="rId18"/>
    <p:sldId id="360" r:id="rId19"/>
    <p:sldId id="359" r:id="rId20"/>
    <p:sldId id="361" r:id="rId21"/>
    <p:sldId id="358" r:id="rId22"/>
    <p:sldId id="342" r:id="rId2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F8F57B"/>
    <a:srgbClr val="D5B953"/>
    <a:srgbClr val="B87D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168" autoAdjust="0"/>
    <p:restoredTop sz="72656" autoAdjust="0"/>
  </p:normalViewPr>
  <p:slideViewPr>
    <p:cSldViewPr>
      <p:cViewPr varScale="1">
        <p:scale>
          <a:sx n="49" d="100"/>
          <a:sy n="49" d="100"/>
        </p:scale>
        <p:origin x="-1116" y="-52"/>
      </p:cViewPr>
      <p:guideLst>
        <p:guide orient="horz" pos="144"/>
        <p:guide orient="horz" pos="895"/>
        <p:guide orient="horz" pos="1484"/>
        <p:guide orient="horz" pos="1200"/>
        <p:guide orient="horz" pos="2736"/>
        <p:guide orient="horz" pos="4176"/>
        <p:guide pos="2880"/>
        <p:guide pos="240"/>
        <p:guide pos="460"/>
        <p:guide pos="5520"/>
        <p:guide pos="863"/>
        <p:guide pos="5299"/>
      </p:guideLst>
    </p:cSldViewPr>
  </p:slideViewPr>
  <p:outlineViewPr>
    <p:cViewPr>
      <p:scale>
        <a:sx n="33" d="100"/>
        <a:sy n="33" d="100"/>
      </p:scale>
      <p:origin x="0" y="3187"/>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95" d="100"/>
          <a:sy n="95" d="100"/>
        </p:scale>
        <p:origin x="-263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Trebuchet MS" pitchFamily="34" charset="0"/>
              </a:rPr>
              <a:t>MVP Summit 2008</a:t>
            </a:r>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BC97A7-CD9D-4945-824C-68EDEC431947}" type="datetimeFigureOut">
              <a:rPr lang="en-US" smtClean="0">
                <a:latin typeface="Trebuchet MS" pitchFamily="34" charset="0"/>
              </a:rPr>
              <a:pPr/>
              <a:t>5/22/2008</a:t>
            </a:fld>
            <a:endParaRPr lang="en-US"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latin typeface="Trebuchet MS" pitchFamily="34" charset="0"/>
              </a:rPr>
              <a:t>© 2008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Trebuchet MS" pitchFamily="34" charset="0"/>
              </a:rPr>
              <a:pPr/>
              <a:t>‹#›</a:t>
            </a:fld>
            <a:endParaRPr lang="en-US" dirty="0">
              <a:latin typeface="Trebuchet MS" pitchFamily="34"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smtClean="0"/>
              <a:t>MVP Summit 2008</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fld id="{72134B58-B333-44D8-A13C-82A3B6C3551C}" type="datetimeFigureOut">
              <a:rPr lang="en-US" smtClean="0"/>
              <a:pPr/>
              <a:t>5/22/2008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Trebuchet MS" pitchFamily="34" charset="0"/>
              </a:defRPr>
            </a:lvl1pPr>
          </a:lstStyle>
          <a:p>
            <a:r>
              <a:rPr lang="en-US" dirty="0" smtClean="0">
                <a:solidFill>
                  <a:srgbClr val="000000"/>
                </a:solidFill>
              </a:rPr>
              <a:t>© 2008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38A95C2-F82C-4DEC-BA23-51FDAF987592}" type="slidenum">
              <a:rPr lang="en-US"/>
              <a:pPr/>
              <a:t>1</a:t>
            </a:fld>
            <a:endParaRPr lang="en-US"/>
          </a:p>
        </p:txBody>
      </p:sp>
      <p:sp>
        <p:nvSpPr>
          <p:cNvPr id="45059" name="Rectangle 2"/>
          <p:cNvSpPr>
            <a:spLocks noGrp="1" noRot="1" noChangeAspect="1" noChangeArrowheads="1" noTextEdit="1"/>
          </p:cNvSpPr>
          <p:nvPr>
            <p:ph type="sldImg"/>
          </p:nvPr>
        </p:nvSpPr>
        <p:spPr>
          <a:xfrm>
            <a:off x="1152525" y="682625"/>
            <a:ext cx="4552950" cy="3416300"/>
          </a:xfrm>
          <a:ln/>
        </p:spPr>
      </p:sp>
      <p:sp>
        <p:nvSpPr>
          <p:cNvPr id="45060" name="Rectangle 3"/>
          <p:cNvSpPr>
            <a:spLocks noGrp="1" noChangeArrowheads="1"/>
          </p:cNvSpPr>
          <p:nvPr>
            <p:ph type="body" idx="1"/>
          </p:nvPr>
        </p:nvSpPr>
        <p:spPr>
          <a:xfrm>
            <a:off x="904875" y="4373941"/>
            <a:ext cx="5048250" cy="4077607"/>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AES </a:t>
            </a:r>
            <a:r>
              <a:rPr lang="en-US" dirty="0" smtClean="0"/>
              <a:t>(RFC 3962 section 7)</a:t>
            </a:r>
          </a:p>
          <a:p>
            <a:r>
              <a:rPr lang="en-US" dirty="0" smtClean="0"/>
              <a:t>Key version numbers (RFC 4120 section 5.2.9) </a:t>
            </a:r>
          </a:p>
          <a:p>
            <a:r>
              <a:rPr lang="en-US" dirty="0" err="1" smtClean="0"/>
              <a:t>padata</a:t>
            </a:r>
            <a:r>
              <a:rPr lang="en-US" dirty="0" smtClean="0"/>
              <a:t>-type set to PA-SUPPORTED-ENCTYPES [165] </a:t>
            </a:r>
          </a:p>
          <a:p>
            <a:pPr marL="0" marR="0" indent="0" algn="l" defTabSz="914363" rtl="0" eaLnBrk="1" fontAlgn="auto" latinLnBrk="0" hangingPunct="1">
              <a:lnSpc>
                <a:spcPct val="90000"/>
              </a:lnSpc>
              <a:spcBef>
                <a:spcPts val="0"/>
              </a:spcBef>
              <a:spcAft>
                <a:spcPts val="333"/>
              </a:spcAft>
              <a:buClrTx/>
              <a:buSzTx/>
              <a:buFontTx/>
              <a:buNone/>
              <a:tabLst/>
              <a:defRPr/>
            </a:pPr>
            <a:r>
              <a:rPr lang="en-US" dirty="0" smtClean="0"/>
              <a:t>Realm Settings (Realm Flags, KDC hostnames/addresses) and Host-to-Realm </a:t>
            </a:r>
            <a:r>
              <a:rPr lang="en-US" dirty="0" smtClean="0"/>
              <a:t>mappings</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363" rtl="0" eaLnBrk="1" fontAlgn="auto" latinLnBrk="0" hangingPunct="1">
              <a:lnSpc>
                <a:spcPct val="90000"/>
              </a:lnSpc>
              <a:spcBef>
                <a:spcPts val="0"/>
              </a:spcBef>
              <a:spcAft>
                <a:spcPts val="333"/>
              </a:spcAft>
              <a:buClrTx/>
              <a:buSzTx/>
              <a:buFontTx/>
              <a:buNone/>
              <a:tabLst/>
              <a:defRPr/>
            </a:pPr>
            <a:r>
              <a:rPr lang="en-US" dirty="0" smtClean="0"/>
              <a:t>PA_PK_AS_REQ  [16] &amp; PA_PK_AS_REP [17] (RFC 4556 section 3.2</a:t>
            </a:r>
            <a:r>
              <a:rPr lang="en-US" dirty="0" smtClean="0"/>
              <a:t>)</a:t>
            </a:r>
            <a:endParaRPr lang="en-US" dirty="0" smtClean="0"/>
          </a:p>
          <a:p>
            <a:pPr marL="0" marR="0" indent="0" algn="l" defTabSz="914363" rtl="0" eaLnBrk="1" fontAlgn="auto" latinLnBrk="0" hangingPunct="1">
              <a:lnSpc>
                <a:spcPct val="90000"/>
              </a:lnSpc>
              <a:spcBef>
                <a:spcPts val="0"/>
              </a:spcBef>
              <a:spcAft>
                <a:spcPts val="333"/>
              </a:spcAft>
              <a:buClrTx/>
              <a:buSzTx/>
              <a:buFontTx/>
              <a:buNone/>
              <a:tabLst/>
              <a:defRPr/>
            </a:pPr>
            <a:r>
              <a:rPr lang="en-US" dirty="0" smtClean="0"/>
              <a:t>sha-1WithRSAEncryption (RFC 3370)</a:t>
            </a: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t>
            </a:r>
            <a:r>
              <a:rPr lang="en-US" dirty="0" smtClean="0"/>
              <a:t>example, DES-CBC-CRC, DES-CBC-MD5, RC4-HMAC, AES256-SHA1 and AES128-SHA will be exported by Windows Server 2008</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363" rtl="0" eaLnBrk="1" fontAlgn="auto" latinLnBrk="0" hangingPunct="1">
              <a:lnSpc>
                <a:spcPct val="90000"/>
              </a:lnSpc>
              <a:spcBef>
                <a:spcPts val="0"/>
              </a:spcBef>
              <a:spcAft>
                <a:spcPts val="333"/>
              </a:spcAft>
              <a:buClrTx/>
              <a:buSzTx/>
              <a:buFontTx/>
              <a:buNone/>
              <a:tabLst/>
              <a:defRPr/>
            </a:pPr>
            <a:r>
              <a:rPr lang="en-US" dirty="0" smtClean="0"/>
              <a:t>“</a:t>
            </a:r>
            <a:r>
              <a:rPr lang="en-US" dirty="0" smtClean="0"/>
              <a:t>This account supports Kerberos AES 256bit encryption” in user account’s properties</a:t>
            </a:r>
            <a:r>
              <a:rPr lang="en-US" dirty="0" smtClean="0"/>
              <a:t>.</a:t>
            </a:r>
            <a:endParaRPr lang="en-US" dirty="0" smtClean="0"/>
          </a:p>
        </p:txBody>
      </p:sp>
      <p:sp>
        <p:nvSpPr>
          <p:cNvPr id="4" name="Slide Number Placeholder 3"/>
          <p:cNvSpPr>
            <a:spLocks noGrp="1"/>
          </p:cNvSpPr>
          <p:nvPr>
            <p:ph type="sldNum" sz="quarter" idx="10"/>
          </p:nvPr>
        </p:nvSpPr>
        <p:spPr/>
        <p:txBody>
          <a:bodyPr/>
          <a:lstStyle/>
          <a:p>
            <a:fld id="{8B263312-38AA-4E1E-B2B5-0F8F122B24FE}" type="slidenum">
              <a:rPr lang="en-US" smtClean="0"/>
              <a:pPr/>
              <a:t>12</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_</a:t>
            </a:r>
            <a:r>
              <a:rPr lang="en-US" dirty="0" err="1" smtClean="0"/>
              <a:t>kerberos._udp</a:t>
            </a:r>
            <a:r>
              <a:rPr lang="en-US" dirty="0" smtClean="0"/>
              <a:t>.&lt;REALM&gt; </a:t>
            </a:r>
            <a:r>
              <a:rPr lang="en-US" dirty="0" smtClean="0"/>
              <a:t>for </a:t>
            </a:r>
            <a:r>
              <a:rPr lang="en-US" dirty="0" smtClean="0"/>
              <a:t>the KDC </a:t>
            </a:r>
            <a:r>
              <a:rPr lang="en-US" dirty="0" smtClean="0"/>
              <a:t>service</a:t>
            </a:r>
          </a:p>
          <a:p>
            <a:r>
              <a:rPr lang="en-US" dirty="0" smtClean="0"/>
              <a:t>_</a:t>
            </a:r>
            <a:r>
              <a:rPr lang="en-US" dirty="0" err="1" smtClean="0"/>
              <a:t>kpasswd</a:t>
            </a:r>
            <a:r>
              <a:rPr lang="en-US" dirty="0" err="1" smtClean="0"/>
              <a:t>._udp</a:t>
            </a:r>
            <a:r>
              <a:rPr lang="en-US" dirty="0" smtClean="0"/>
              <a:t>.&lt;REALM&gt; </a:t>
            </a:r>
            <a:r>
              <a:rPr lang="en-US" dirty="0" smtClean="0"/>
              <a:t>for </a:t>
            </a:r>
            <a:r>
              <a:rPr lang="en-US" dirty="0" smtClean="0"/>
              <a:t>the </a:t>
            </a:r>
            <a:r>
              <a:rPr lang="en-US" dirty="0" err="1" smtClean="0"/>
              <a:t>kpasswd</a:t>
            </a:r>
            <a:r>
              <a:rPr lang="en-US" dirty="0" smtClean="0"/>
              <a:t> </a:t>
            </a:r>
            <a:r>
              <a:rPr lang="en-US" dirty="0" smtClean="0"/>
              <a:t>service</a:t>
            </a:r>
          </a:p>
          <a:p>
            <a:r>
              <a:rPr lang="en-US" dirty="0" smtClean="0"/>
              <a:t>IPv6 </a:t>
            </a:r>
            <a:r>
              <a:rPr lang="en-US" dirty="0" smtClean="0"/>
              <a:t>will be used if it is looked up successfully.</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363" rtl="0" eaLnBrk="1" fontAlgn="auto" latinLnBrk="0" hangingPunct="1">
              <a:lnSpc>
                <a:spcPct val="90000"/>
              </a:lnSpc>
              <a:spcBef>
                <a:spcPts val="0"/>
              </a:spcBef>
              <a:spcAft>
                <a:spcPts val="333"/>
              </a:spcAft>
              <a:buClrTx/>
              <a:buSzTx/>
              <a:buFontTx/>
              <a:buNone/>
              <a:tabLst/>
              <a:defRPr/>
            </a:pPr>
            <a:r>
              <a:rPr lang="en-US" dirty="0" smtClean="0"/>
              <a:t>“The </a:t>
            </a:r>
            <a:r>
              <a:rPr lang="en-US" dirty="0" smtClean="0"/>
              <a:t>other domain supports Kerberos AES Encryption” in trust properties dialog.</a:t>
            </a: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corner-bar.png"/>
          <p:cNvPicPr>
            <a:picLocks noChangeAspect="1"/>
          </p:cNvPicPr>
          <p:nvPr userDrawn="1"/>
        </p:nvPicPr>
        <p:blipFill>
          <a:blip r:embed="rId3"/>
          <a:srcRect t="41549"/>
          <a:stretch>
            <a:fillRect/>
          </a:stretch>
        </p:blipFill>
        <p:spPr>
          <a:xfrm>
            <a:off x="0" y="0"/>
            <a:ext cx="9144000" cy="1581150"/>
          </a:xfrm>
          <a:prstGeom prst="rect">
            <a:avLst/>
          </a:prstGeom>
          <a:effectLst>
            <a:outerShdw blurRad="368300" dist="215900" dir="2880000" sx="101000" sy="101000" algn="tl" rotWithShape="0">
              <a:schemeClr val="bg1">
                <a:alpha val="40000"/>
              </a:schemeClr>
            </a:outerShdw>
          </a:effectLst>
        </p:spPr>
      </p:pic>
      <p:pic>
        <p:nvPicPr>
          <p:cNvPr id="7" name="Picture 6" descr="corner-bar.png"/>
          <p:cNvPicPr>
            <a:picLocks noChangeAspect="1"/>
          </p:cNvPicPr>
          <p:nvPr userDrawn="1"/>
        </p:nvPicPr>
        <p:blipFill>
          <a:blip r:embed="rId3"/>
          <a:srcRect t="41549"/>
          <a:stretch>
            <a:fillRect/>
          </a:stretch>
        </p:blipFill>
        <p:spPr>
          <a:xfrm rot="10800000">
            <a:off x="0" y="5276850"/>
            <a:ext cx="9144000" cy="1581150"/>
          </a:xfrm>
          <a:prstGeom prst="rect">
            <a:avLst/>
          </a:prstGeom>
          <a:effectLst>
            <a:outerShdw blurRad="368300" dist="215900" dir="15600000" sx="101000" sy="101000" algn="tl" rotWithShape="0">
              <a:schemeClr val="bg1">
                <a:alpha val="40000"/>
              </a:schemeClr>
            </a:outerShdw>
          </a:effectLst>
        </p:spPr>
      </p:pic>
      <p:pic>
        <p:nvPicPr>
          <p:cNvPr id="1027" name="Picture 3" descr="C:\Program Files\Microsoft Resource DVD Artwork\DVD_ART\BoxShots_Logos\Microsoft MVP\Microsoft MVP Preferred Logo.png"/>
          <p:cNvPicPr>
            <a:picLocks noChangeAspect="1" noChangeArrowheads="1"/>
          </p:cNvPicPr>
          <p:nvPr userDrawn="1"/>
        </p:nvPicPr>
        <p:blipFill>
          <a:blip r:embed="rId4"/>
          <a:srcRect/>
          <a:stretch>
            <a:fillRect/>
          </a:stretch>
        </p:blipFill>
        <p:spPr bwMode="auto">
          <a:xfrm>
            <a:off x="8130463" y="5638800"/>
            <a:ext cx="632537" cy="990600"/>
          </a:xfrm>
          <a:prstGeom prst="rect">
            <a:avLst/>
          </a:prstGeom>
          <a:noFill/>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Trebuchet MS"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1"/>
          </p:nvPr>
        </p:nvSpPr>
        <p:spPr/>
        <p:txBody>
          <a:bodyPr/>
          <a:lstStyle/>
          <a:p>
            <a:r>
              <a:rPr lang="en-US" smtClean="0"/>
              <a:t>Microsoft Confidential</a:t>
            </a:r>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4375D5-1160-413A-A10C-5153DB7999D0}" type="datetimeFigureOut">
              <a:rPr lang="en-US" smtClean="0"/>
              <a:pPr/>
              <a:t>5/22/2008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375D5-1160-413A-A10C-5153DB7999D0}" type="datetimeFigureOut">
              <a:rPr lang="en-US" smtClean="0"/>
              <a:pPr/>
              <a:t>5/22/2008</a:t>
            </a:fld>
            <a:endParaRPr lang="en-US"/>
          </a:p>
        </p:txBody>
      </p:sp>
      <p:sp>
        <p:nvSpPr>
          <p:cNvPr id="5" name="Footer Placeholder 4"/>
          <p:cNvSpPr>
            <a:spLocks noGrp="1"/>
          </p:cNvSpPr>
          <p:nvPr>
            <p:ph type="ftr" sz="quarter" idx="11"/>
          </p:nvPr>
        </p:nvSpPr>
        <p:spPr/>
        <p:txBody>
          <a:bodyPr/>
          <a:lstStyle/>
          <a:p>
            <a:r>
              <a:rPr lang="en-US" smtClean="0"/>
              <a:t>Microsoft Confidential</a:t>
            </a:r>
            <a:endParaRPr lang="en-US" dirty="0"/>
          </a:p>
        </p:txBody>
      </p:sp>
      <p:sp>
        <p:nvSpPr>
          <p:cNvPr id="6" name="Slide Number Placeholder 5"/>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4375D5-1160-413A-A10C-5153DB7999D0}" type="datetimeFigureOut">
              <a:rPr lang="en-US" smtClean="0"/>
              <a:pPr/>
              <a:t>5/22/2008</a:t>
            </a:fld>
            <a:endParaRPr lang="en-US"/>
          </a:p>
        </p:txBody>
      </p:sp>
      <p:sp>
        <p:nvSpPr>
          <p:cNvPr id="5" name="Footer Placeholder 4"/>
          <p:cNvSpPr>
            <a:spLocks noGrp="1"/>
          </p:cNvSpPr>
          <p:nvPr>
            <p:ph type="ftr" sz="quarter" idx="11"/>
          </p:nvPr>
        </p:nvSpPr>
        <p:spPr/>
        <p:txBody>
          <a:bodyPr/>
          <a:lstStyle/>
          <a:p>
            <a:r>
              <a:rPr lang="en-US" smtClean="0"/>
              <a:t>Microsoft Confidential</a:t>
            </a:r>
            <a:endParaRPr lang="en-US" dirty="0"/>
          </a:p>
        </p:txBody>
      </p:sp>
      <p:sp>
        <p:nvSpPr>
          <p:cNvPr id="6" name="Slide Number Placeholder 5"/>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4375D5-1160-413A-A10C-5153DB7999D0}" type="datetimeFigureOut">
              <a:rPr lang="en-US" smtClean="0"/>
              <a:pPr/>
              <a:t>5/22/2008</a:t>
            </a:fld>
            <a:endParaRPr lang="en-US"/>
          </a:p>
        </p:txBody>
      </p:sp>
      <p:sp>
        <p:nvSpPr>
          <p:cNvPr id="6" name="Footer Placeholder 5"/>
          <p:cNvSpPr>
            <a:spLocks noGrp="1"/>
          </p:cNvSpPr>
          <p:nvPr>
            <p:ph type="ftr" sz="quarter" idx="11"/>
          </p:nvPr>
        </p:nvSpPr>
        <p:spPr/>
        <p:txBody>
          <a:bodyPr/>
          <a:lstStyle/>
          <a:p>
            <a:r>
              <a:rPr lang="en-US" smtClean="0"/>
              <a:t>Microsoft Confidential</a:t>
            </a:r>
            <a:endParaRPr lang="en-US" dirty="0"/>
          </a:p>
        </p:txBody>
      </p:sp>
      <p:sp>
        <p:nvSpPr>
          <p:cNvPr id="7" name="Slide Number Placeholder 6"/>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4375D5-1160-413A-A10C-5153DB7999D0}" type="datetimeFigureOut">
              <a:rPr lang="en-US" smtClean="0"/>
              <a:pPr/>
              <a:t>5/22/2008</a:t>
            </a:fld>
            <a:endParaRPr lang="en-US"/>
          </a:p>
        </p:txBody>
      </p:sp>
      <p:sp>
        <p:nvSpPr>
          <p:cNvPr id="8" name="Footer Placeholder 7"/>
          <p:cNvSpPr>
            <a:spLocks noGrp="1"/>
          </p:cNvSpPr>
          <p:nvPr>
            <p:ph type="ftr" sz="quarter" idx="11"/>
          </p:nvPr>
        </p:nvSpPr>
        <p:spPr/>
        <p:txBody>
          <a:bodyPr/>
          <a:lstStyle/>
          <a:p>
            <a:r>
              <a:rPr lang="en-US" smtClean="0"/>
              <a:t>Microsoft Confidential</a:t>
            </a:r>
            <a:endParaRPr lang="en-US" dirty="0"/>
          </a:p>
        </p:txBody>
      </p:sp>
      <p:sp>
        <p:nvSpPr>
          <p:cNvPr id="9" name="Slide Number Placeholder 8"/>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4375D5-1160-413A-A10C-5153DB7999D0}" type="datetimeFigureOut">
              <a:rPr lang="en-US" smtClean="0"/>
              <a:pPr/>
              <a:t>5/22/2008</a:t>
            </a:fld>
            <a:endParaRPr lang="en-US"/>
          </a:p>
        </p:txBody>
      </p:sp>
      <p:sp>
        <p:nvSpPr>
          <p:cNvPr id="4" name="Footer Placeholder 3"/>
          <p:cNvSpPr>
            <a:spLocks noGrp="1"/>
          </p:cNvSpPr>
          <p:nvPr>
            <p:ph type="ftr" sz="quarter" idx="11"/>
          </p:nvPr>
        </p:nvSpPr>
        <p:spPr/>
        <p:txBody>
          <a:bodyPr/>
          <a:lstStyle/>
          <a:p>
            <a:r>
              <a:rPr lang="en-US" smtClean="0"/>
              <a:t>Microsoft Confidential</a:t>
            </a:r>
            <a:endParaRPr lang="en-US" dirty="0"/>
          </a:p>
        </p:txBody>
      </p:sp>
      <p:sp>
        <p:nvSpPr>
          <p:cNvPr id="5" name="Slide Number Placeholder 4"/>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375D5-1160-413A-A10C-5153DB7999D0}" type="datetimeFigureOut">
              <a:rPr lang="en-US" smtClean="0"/>
              <a:pPr/>
              <a:t>5/22/2008</a:t>
            </a:fld>
            <a:endParaRPr lang="en-US"/>
          </a:p>
        </p:txBody>
      </p:sp>
      <p:sp>
        <p:nvSpPr>
          <p:cNvPr id="3" name="Footer Placeholder 2"/>
          <p:cNvSpPr>
            <a:spLocks noGrp="1"/>
          </p:cNvSpPr>
          <p:nvPr>
            <p:ph type="ftr" sz="quarter" idx="11"/>
          </p:nvPr>
        </p:nvSpPr>
        <p:spPr/>
        <p:txBody>
          <a:bodyPr/>
          <a:lstStyle/>
          <a:p>
            <a:r>
              <a:rPr lang="en-US" smtClean="0"/>
              <a:t>Microsoft Confidential</a:t>
            </a:r>
            <a:endParaRPr lang="en-US" dirty="0"/>
          </a:p>
        </p:txBody>
      </p:sp>
      <p:sp>
        <p:nvSpPr>
          <p:cNvPr id="4" name="Slide Number Placeholder 3"/>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atin typeface="+mn-lt"/>
              </a:defRPr>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6" name="Picture 5" descr="corner-bar.png"/>
          <p:cNvPicPr>
            <a:picLocks noChangeAspect="1"/>
          </p:cNvPicPr>
          <p:nvPr userDrawn="1"/>
        </p:nvPicPr>
        <p:blipFill>
          <a:blip r:embed="rId3"/>
          <a:srcRect t="41549"/>
          <a:stretch>
            <a:fillRect/>
          </a:stretch>
        </p:blipFill>
        <p:spPr>
          <a:xfrm rot="10800000">
            <a:off x="0" y="5276850"/>
            <a:ext cx="9144000" cy="1581150"/>
          </a:xfrm>
          <a:prstGeom prst="rect">
            <a:avLst/>
          </a:prstGeom>
          <a:effectLst>
            <a:outerShdw blurRad="368300" dist="215900" dir="15600000" sx="101000" sy="101000" algn="tl" rotWithShape="0">
              <a:schemeClr val="bg1">
                <a:alpha val="40000"/>
              </a:schemeClr>
            </a:outerShdw>
          </a:effectLst>
        </p:spPr>
      </p:pic>
      <p:pic>
        <p:nvPicPr>
          <p:cNvPr id="8" name="Picture 7" descr="corner-bar.png"/>
          <p:cNvPicPr>
            <a:picLocks noChangeAspect="1"/>
          </p:cNvPicPr>
          <p:nvPr userDrawn="1"/>
        </p:nvPicPr>
        <p:blipFill>
          <a:blip r:embed="rId3"/>
          <a:srcRect t="41549"/>
          <a:stretch>
            <a:fillRect/>
          </a:stretch>
        </p:blipFill>
        <p:spPr>
          <a:xfrm>
            <a:off x="0" y="0"/>
            <a:ext cx="9144000" cy="1581150"/>
          </a:xfrm>
          <a:prstGeom prst="rect">
            <a:avLst/>
          </a:prstGeom>
          <a:effectLst>
            <a:outerShdw blurRad="368300" dist="215900" dir="2880000" sx="101000" sy="101000" algn="tl" rotWithShape="0">
              <a:schemeClr val="bg1">
                <a:alpha val="40000"/>
              </a:schemeClr>
            </a:outerShdw>
          </a:effectLst>
        </p:spPr>
      </p:pic>
      <p:pic>
        <p:nvPicPr>
          <p:cNvPr id="9" name="Picture 3" descr="C:\Program Files\Microsoft Resource DVD Artwork\DVD_ART\BoxShots_Logos\Microsoft MVP\Microsoft MVP Preferred Logo.png"/>
          <p:cNvPicPr>
            <a:picLocks noChangeAspect="1" noChangeArrowheads="1"/>
          </p:cNvPicPr>
          <p:nvPr userDrawn="1"/>
        </p:nvPicPr>
        <p:blipFill>
          <a:blip r:embed="rId4"/>
          <a:srcRect/>
          <a:stretch>
            <a:fillRect/>
          </a:stretch>
        </p:blipFill>
        <p:spPr bwMode="auto">
          <a:xfrm>
            <a:off x="8130463" y="5638800"/>
            <a:ext cx="632537" cy="990600"/>
          </a:xfrm>
          <a:prstGeom prst="rect">
            <a:avLst/>
          </a:prstGeom>
          <a:noFill/>
        </p:spPr>
      </p:pic>
      <p:sp>
        <p:nvSpPr>
          <p:cNvPr id="10" name="Footer Placeholder 9"/>
          <p:cNvSpPr>
            <a:spLocks noGrp="1"/>
          </p:cNvSpPr>
          <p:nvPr>
            <p:ph type="ftr" sz="quarter" idx="11"/>
          </p:nvPr>
        </p:nvSpPr>
        <p:spPr>
          <a:xfrm>
            <a:off x="3124200" y="6492875"/>
            <a:ext cx="2895600" cy="365125"/>
          </a:xfrm>
        </p:spPr>
        <p:txBody>
          <a:bodyPr/>
          <a:lstStyle/>
          <a:p>
            <a:r>
              <a:rPr lang="en-US" smtClean="0"/>
              <a:t>Microsoft Confidential</a:t>
            </a:r>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375D5-1160-413A-A10C-5153DB7999D0}" type="datetimeFigureOut">
              <a:rPr lang="en-US" smtClean="0"/>
              <a:pPr/>
              <a:t>5/22/2008</a:t>
            </a:fld>
            <a:endParaRPr lang="en-US"/>
          </a:p>
        </p:txBody>
      </p:sp>
      <p:sp>
        <p:nvSpPr>
          <p:cNvPr id="6" name="Footer Placeholder 5"/>
          <p:cNvSpPr>
            <a:spLocks noGrp="1"/>
          </p:cNvSpPr>
          <p:nvPr>
            <p:ph type="ftr" sz="quarter" idx="11"/>
          </p:nvPr>
        </p:nvSpPr>
        <p:spPr/>
        <p:txBody>
          <a:bodyPr/>
          <a:lstStyle/>
          <a:p>
            <a:r>
              <a:rPr lang="en-US" smtClean="0"/>
              <a:t>Microsoft Confidential</a:t>
            </a:r>
            <a:endParaRPr lang="en-US" dirty="0"/>
          </a:p>
        </p:txBody>
      </p:sp>
      <p:sp>
        <p:nvSpPr>
          <p:cNvPr id="7" name="Slide Number Placeholder 6"/>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hf sldNum="0" hd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4375D5-1160-413A-A10C-5153DB7999D0}" type="datetimeFigureOut">
              <a:rPr lang="en-US" smtClean="0"/>
              <a:pPr/>
              <a:t>5/22/2008</a:t>
            </a:fld>
            <a:endParaRPr lang="en-US"/>
          </a:p>
        </p:txBody>
      </p:sp>
      <p:sp>
        <p:nvSpPr>
          <p:cNvPr id="6" name="Footer Placeholder 5"/>
          <p:cNvSpPr>
            <a:spLocks noGrp="1"/>
          </p:cNvSpPr>
          <p:nvPr>
            <p:ph type="ftr" sz="quarter" idx="11"/>
          </p:nvPr>
        </p:nvSpPr>
        <p:spPr/>
        <p:txBody>
          <a:bodyPr/>
          <a:lstStyle/>
          <a:p>
            <a:r>
              <a:rPr lang="en-US" smtClean="0"/>
              <a:t>Microsoft Confidential</a:t>
            </a:r>
            <a:endParaRPr lang="en-US" dirty="0"/>
          </a:p>
        </p:txBody>
      </p:sp>
      <p:sp>
        <p:nvSpPr>
          <p:cNvPr id="7" name="Slide Number Placeholder 6"/>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375D5-1160-413A-A10C-5153DB7999D0}" type="datetimeFigureOut">
              <a:rPr lang="en-US" smtClean="0"/>
              <a:pPr/>
              <a:t>5/22/2008</a:t>
            </a:fld>
            <a:endParaRPr lang="en-US"/>
          </a:p>
        </p:txBody>
      </p:sp>
      <p:sp>
        <p:nvSpPr>
          <p:cNvPr id="5" name="Footer Placeholder 4"/>
          <p:cNvSpPr>
            <a:spLocks noGrp="1"/>
          </p:cNvSpPr>
          <p:nvPr>
            <p:ph type="ftr" sz="quarter" idx="11"/>
          </p:nvPr>
        </p:nvSpPr>
        <p:spPr/>
        <p:txBody>
          <a:bodyPr/>
          <a:lstStyle/>
          <a:p>
            <a:r>
              <a:rPr lang="en-US" smtClean="0"/>
              <a:t>Microsoft Confidential</a:t>
            </a:r>
            <a:endParaRPr lang="en-US" dirty="0"/>
          </a:p>
        </p:txBody>
      </p:sp>
      <p:sp>
        <p:nvSpPr>
          <p:cNvPr id="6" name="Slide Number Placeholder 5"/>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hf sldNum="0"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375D5-1160-413A-A10C-5153DB7999D0}" type="datetimeFigureOut">
              <a:rPr lang="en-US" smtClean="0"/>
              <a:pPr/>
              <a:t>5/22/2008</a:t>
            </a:fld>
            <a:endParaRPr lang="en-US"/>
          </a:p>
        </p:txBody>
      </p:sp>
      <p:sp>
        <p:nvSpPr>
          <p:cNvPr id="5" name="Footer Placeholder 4"/>
          <p:cNvSpPr>
            <a:spLocks noGrp="1"/>
          </p:cNvSpPr>
          <p:nvPr>
            <p:ph type="ftr" sz="quarter" idx="11"/>
          </p:nvPr>
        </p:nvSpPr>
        <p:spPr/>
        <p:txBody>
          <a:bodyPr/>
          <a:lstStyle/>
          <a:p>
            <a:r>
              <a:rPr lang="en-US" smtClean="0"/>
              <a:t>Microsoft Confidential</a:t>
            </a:r>
            <a:endParaRPr lang="en-US" dirty="0"/>
          </a:p>
        </p:txBody>
      </p:sp>
      <p:sp>
        <p:nvSpPr>
          <p:cNvPr id="6" name="Slide Number Placeholder 5"/>
          <p:cNvSpPr>
            <a:spLocks noGrp="1"/>
          </p:cNvSpPr>
          <p:nvPr>
            <p:ph type="sldNum" sz="quarter" idx="12"/>
          </p:nvPr>
        </p:nvSpPr>
        <p:spPr/>
        <p:txBody>
          <a:bodyPr/>
          <a:lstStyle/>
          <a:p>
            <a:fld id="{334BFA1E-EB71-424C-BCDB-D2413EA98F89}" type="slidenum">
              <a:rPr lang="en-US" smtClean="0"/>
              <a:pPr/>
              <a:t>‹#›</a:t>
            </a:fld>
            <a:endParaRPr lang="en-US"/>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11"/>
          </p:nvPr>
        </p:nvSpPr>
        <p:spPr/>
        <p:txBody>
          <a:bodyPr/>
          <a:lstStyle/>
          <a:p>
            <a:r>
              <a:rPr lang="en-US" smtClean="0"/>
              <a:t>Microsoft Confidential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p>
            <a:r>
              <a:rPr lang="en-US" smtClean="0"/>
              <a:t>Microsoft Confidential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p>
            <a:r>
              <a:rPr lang="en-US" smtClean="0"/>
              <a:t>Microsoft Confidential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10"/>
          </p:nvPr>
        </p:nvSpPr>
        <p:spPr/>
        <p:txBody>
          <a:bodyPr/>
          <a:lstStyle/>
          <a:p>
            <a:r>
              <a:rPr lang="en-US" smtClean="0"/>
              <a:t>Microsoft Confidential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Microsoft Confidential</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smtClean="0"/>
              <a:t>Microsoft Confidential</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1028" name="Picture 4" descr="C:\Program Files\Microsoft Resource DVD Artwork\DVD_ART\BoxShots_Logos\MICROSOFT\Microsoft Logo Black.png"/>
          <p:cNvPicPr>
            <a:picLocks noChangeAspect="1" noChangeArrowheads="1"/>
          </p:cNvPicPr>
          <p:nvPr userDrawn="1"/>
        </p:nvPicPr>
        <p:blipFill>
          <a:blip r:embed="rId3">
            <a:lum bright="100000"/>
          </a:blip>
          <a:srcRect/>
          <a:stretch>
            <a:fillRect/>
          </a:stretch>
        </p:blipFill>
        <p:spPr bwMode="auto">
          <a:xfrm>
            <a:off x="7543800" y="6390513"/>
            <a:ext cx="1447800" cy="238887"/>
          </a:xfrm>
          <a:prstGeom prst="rect">
            <a:avLst/>
          </a:prstGeom>
          <a:noFill/>
        </p:spPr>
      </p:pic>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9.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mn-lt"/>
              </a:defRPr>
            </a:lvl1pPr>
          </a:lstStyle>
          <a:p>
            <a:r>
              <a:rPr lang="en-US" smtClean="0"/>
              <a:t>Microsoft Confidential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ransition>
    <p:fade/>
  </p:transition>
  <p:hf sldNum="0"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n-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Microsoft Confidential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Lst>
  <p:transition>
    <p:fade/>
  </p:transition>
  <p:hf sldNum="0" hdr="0" dt="0"/>
  <p:txStyles>
    <p:titleStyle>
      <a:lvl1pPr algn="l" defTabSz="914363" rtl="0" eaLnBrk="1" latinLnBrk="0" hangingPunct="1">
        <a:lnSpc>
          <a:spcPct val="90000"/>
        </a:lnSpc>
        <a:spcBef>
          <a:spcPct val="0"/>
        </a:spcBef>
        <a:buNone/>
        <a:defRPr lang="en-US" sz="4800" b="0" kern="1200" cap="none"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n-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375D5-1160-413A-A10C-5153DB7999D0}" type="datetimeFigureOut">
              <a:rPr lang="en-US" smtClean="0"/>
              <a:pPr/>
              <a:t>5/22/2008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Microsoft Confidential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BFA1E-EB71-424C-BCDB-D2413EA98F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http://www.microsoft.com/downloads/details.aspx?FamilyId=144F7B82-65CF-4105-B60C-44515299797D&amp;displaylang=en" TargetMode="External"/><Relationship Id="rId2" Type="http://schemas.openxmlformats.org/officeDocument/2006/relationships/hyperlink" Target="http://msdn2.microsoft.com/en-us/library/ms680701.aspx" TargetMode="External"/><Relationship Id="rId1" Type="http://schemas.openxmlformats.org/officeDocument/2006/relationships/slideLayout" Target="../slideLayouts/slideLayout14.xml"/><Relationship Id="rId4" Type="http://schemas.openxmlformats.org/officeDocument/2006/relationships/hyperlink" Target="http://technet.microsoft.com/en-us/library/bb742433.asp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msdn2.microsoft.com/en-us/library/ms692692.aspx" TargetMode="External"/><Relationship Id="rId2" Type="http://schemas.openxmlformats.org/officeDocument/2006/relationships/hyperlink" Target="http://msdn2.microsoft.com/en-us/library/ms680701.aspx" TargetMode="External"/><Relationship Id="rId1" Type="http://schemas.openxmlformats.org/officeDocument/2006/relationships/slideLayout" Target="../slideLayouts/slideLayout14.xml"/><Relationship Id="rId4" Type="http://schemas.openxmlformats.org/officeDocument/2006/relationships/hyperlink" Target="http://msdn2.microsoft.com/en-us/library/ms686648.asp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normAutofit/>
          </a:bodyPr>
          <a:lstStyle/>
          <a:p>
            <a:pPr eaLnBrk="1" hangingPunct="1">
              <a:defRPr/>
            </a:pPr>
            <a:r>
              <a:rPr lang="en-US" sz="4000" dirty="0" smtClean="0"/>
              <a:t>Windows Server 2008 Kerberos</a:t>
            </a:r>
          </a:p>
        </p:txBody>
      </p:sp>
      <p:sp>
        <p:nvSpPr>
          <p:cNvPr id="4" name="Subtitle 3"/>
          <p:cNvSpPr>
            <a:spLocks noGrp="1"/>
          </p:cNvSpPr>
          <p:nvPr>
            <p:ph type="subTitle" idx="1"/>
          </p:nvPr>
        </p:nvSpPr>
        <p:spPr/>
        <p:txBody>
          <a:bodyPr/>
          <a:lstStyle/>
          <a:p>
            <a:r>
              <a:rPr lang="en-US" dirty="0" smtClean="0"/>
              <a:t>Michiko Short</a:t>
            </a:r>
          </a:p>
          <a:p>
            <a:r>
              <a:rPr lang="en-US" dirty="0" smtClean="0"/>
              <a:t>Program Manager</a:t>
            </a:r>
          </a:p>
          <a:p>
            <a:r>
              <a:rPr lang="en-US" dirty="0" smtClean="0"/>
              <a:t>Microsoft Corporation</a:t>
            </a:r>
          </a:p>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to ktpass.exe</a:t>
            </a:r>
            <a:endParaRPr lang="en-US" dirty="0"/>
          </a:p>
        </p:txBody>
      </p:sp>
      <p:sp>
        <p:nvSpPr>
          <p:cNvPr id="3" name="Content Placeholder 2"/>
          <p:cNvSpPr>
            <a:spLocks noGrp="1"/>
          </p:cNvSpPr>
          <p:nvPr>
            <p:ph idx="1"/>
          </p:nvPr>
        </p:nvSpPr>
        <p:spPr/>
        <p:txBody>
          <a:bodyPr>
            <a:normAutofit/>
          </a:bodyPr>
          <a:lstStyle/>
          <a:p>
            <a:r>
              <a:rPr lang="en-US" dirty="0" smtClean="0"/>
              <a:t>[- /] crypto: All: All supported types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to Set</a:t>
            </a:r>
            <a:r>
              <a:rPr smtClean="0"/>
              <a:t>SPN</a:t>
            </a:r>
            <a:r>
              <a:rPr lang="en-US" dirty="0" smtClean="0"/>
              <a:t>.exe</a:t>
            </a:r>
            <a:endParaRPr lang="en-US" dirty="0"/>
          </a:p>
        </p:txBody>
      </p:sp>
      <p:sp>
        <p:nvSpPr>
          <p:cNvPr id="3" name="Content Placeholder 2"/>
          <p:cNvSpPr>
            <a:spLocks noGrp="1"/>
          </p:cNvSpPr>
          <p:nvPr>
            <p:ph idx="1"/>
          </p:nvPr>
        </p:nvSpPr>
        <p:spPr>
          <a:xfrm>
            <a:off x="381000" y="1412874"/>
            <a:ext cx="8382000" cy="4683125"/>
          </a:xfrm>
        </p:spPr>
        <p:txBody>
          <a:bodyPr>
            <a:normAutofit/>
          </a:bodyPr>
          <a:lstStyle/>
          <a:p>
            <a:r>
              <a:rPr lang="en-US" dirty="0"/>
              <a:t>-F = perform the duplicate checking on </a:t>
            </a:r>
            <a:r>
              <a:rPr lang="en-US" dirty="0" err="1"/>
              <a:t>forestwide</a:t>
            </a:r>
            <a:r>
              <a:rPr lang="en-US" dirty="0"/>
              <a:t> level</a:t>
            </a:r>
          </a:p>
          <a:p>
            <a:r>
              <a:rPr lang="en-US" dirty="0"/>
              <a:t>-P = do not show progress (useful for redirecting output to file)</a:t>
            </a:r>
          </a:p>
          <a:p>
            <a:r>
              <a:rPr lang="en-US" dirty="0"/>
              <a:t>-S = add arbitrary SPN after verifying no duplicates </a:t>
            </a:r>
            <a:r>
              <a:rPr lang="en-US" dirty="0" smtClean="0"/>
              <a:t>exist</a:t>
            </a:r>
          </a:p>
          <a:p>
            <a:r>
              <a:rPr lang="en-US" dirty="0" smtClean="0"/>
              <a:t>-X = search for duplicate SPNs</a:t>
            </a:r>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Non-Windows Clients in Domains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Create new user account for host in AD</a:t>
            </a:r>
          </a:p>
          <a:p>
            <a:pPr marL="914400" lvl="1" indent="-514350"/>
            <a:r>
              <a:rPr lang="en-US" dirty="0" smtClean="0"/>
              <a:t>Enable AES256, if supported</a:t>
            </a:r>
          </a:p>
          <a:p>
            <a:pPr marL="514350" indent="-514350">
              <a:buFont typeface="+mj-lt"/>
              <a:buAutoNum type="arabicPeriod"/>
            </a:pPr>
            <a:r>
              <a:rPr lang="en-US" dirty="0" smtClean="0"/>
              <a:t>On DC, create </a:t>
            </a:r>
            <a:r>
              <a:rPr lang="en-US" dirty="0" err="1" smtClean="0"/>
              <a:t>keytab</a:t>
            </a:r>
            <a:r>
              <a:rPr lang="en-US" dirty="0" smtClean="0"/>
              <a:t> file with </a:t>
            </a:r>
            <a:r>
              <a:rPr lang="en-US" dirty="0" err="1" smtClean="0"/>
              <a:t>ktpass</a:t>
            </a:r>
            <a:endParaRPr lang="en-US" dirty="0" smtClean="0"/>
          </a:p>
          <a:p>
            <a:pPr marL="514350" indent="-514350">
              <a:buFont typeface="+mj-lt"/>
              <a:buAutoNum type="arabicPeriod"/>
            </a:pPr>
            <a:r>
              <a:rPr lang="en-US" dirty="0" smtClean="0"/>
              <a:t>On host</a:t>
            </a:r>
          </a:p>
          <a:p>
            <a:pPr marL="914400" lvl="1" indent="-514350">
              <a:buFont typeface="+mj-lt"/>
              <a:buAutoNum type="arabicPeriod"/>
            </a:pPr>
            <a:r>
              <a:rPr lang="en-US" dirty="0" smtClean="0"/>
              <a:t>Merge </a:t>
            </a:r>
            <a:r>
              <a:rPr lang="en-US" dirty="0" err="1" smtClean="0"/>
              <a:t>keytab</a:t>
            </a:r>
            <a:r>
              <a:rPr lang="en-US" dirty="0" smtClean="0"/>
              <a:t> file w/ existing</a:t>
            </a:r>
          </a:p>
          <a:p>
            <a:pPr marL="914400" lvl="1" indent="-514350">
              <a:buFont typeface="+mj-lt"/>
              <a:buAutoNum type="arabicPeriod"/>
            </a:pPr>
            <a:r>
              <a:rPr lang="en-US" dirty="0" smtClean="0"/>
              <a:t>Edit krb5.conf to refer to DC as the Kerberos KDC</a:t>
            </a:r>
          </a:p>
          <a:p>
            <a:pPr marL="514350" indent="-514350">
              <a:buFont typeface="+mj-lt"/>
              <a:buAutoNum type="arabicPeriod"/>
            </a:pPr>
            <a:r>
              <a:rPr lang="en-US" dirty="0" smtClean="0"/>
              <a:t>On both host and DC, ensure clocks are synchronized</a:t>
            </a:r>
          </a:p>
          <a:p>
            <a:pPr marL="514350" indent="-514350">
              <a:buFont typeface="+mj-lt"/>
              <a:buAutoNum type="arabicPeriod"/>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Non-Windows Services in Domains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Create new user account for the service in AD</a:t>
            </a:r>
          </a:p>
          <a:p>
            <a:pPr marL="914400" lvl="2" indent="-514350"/>
            <a:r>
              <a:rPr lang="en-US" dirty="0" smtClean="0"/>
              <a:t>Enable AES256, if supported</a:t>
            </a:r>
          </a:p>
          <a:p>
            <a:pPr marL="514350" indent="-514350">
              <a:buFont typeface="+mj-lt"/>
              <a:buAutoNum type="arabicPeriod"/>
            </a:pPr>
            <a:r>
              <a:rPr lang="en-US" dirty="0" smtClean="0"/>
              <a:t>On DC, create </a:t>
            </a:r>
            <a:r>
              <a:rPr lang="en-US" dirty="0" err="1" smtClean="0"/>
              <a:t>keytab</a:t>
            </a:r>
            <a:r>
              <a:rPr lang="en-US" dirty="0" smtClean="0"/>
              <a:t> file with </a:t>
            </a:r>
            <a:r>
              <a:rPr lang="en-US" dirty="0" err="1" smtClean="0"/>
              <a:t>ktpass</a:t>
            </a:r>
            <a:endParaRPr lang="en-US" dirty="0" smtClean="0"/>
          </a:p>
          <a:p>
            <a:pPr marL="514350" indent="-514350">
              <a:buFont typeface="+mj-lt"/>
              <a:buAutoNum type="arabicPeriod"/>
            </a:pPr>
            <a:r>
              <a:rPr lang="en-US" dirty="0" smtClean="0"/>
              <a:t>On host, merge </a:t>
            </a:r>
            <a:r>
              <a:rPr lang="en-US" dirty="0" err="1" smtClean="0"/>
              <a:t>keytab</a:t>
            </a:r>
            <a:r>
              <a:rPr lang="en-US" dirty="0" smtClean="0"/>
              <a:t> file w/ existing </a:t>
            </a:r>
            <a:r>
              <a:rPr lang="en-US" dirty="0" err="1" smtClean="0"/>
              <a:t>keytab</a:t>
            </a:r>
            <a:r>
              <a:rPr lang="en-US" dirty="0" smtClean="0"/>
              <a:t> file on the host</a:t>
            </a:r>
          </a:p>
          <a:p>
            <a:pPr marL="514350" indent="-514350">
              <a:buFont typeface="+mj-lt"/>
              <a:buAutoNum type="arabicPeriod"/>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Clients in Realms</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On KDC, create host principal</a:t>
            </a:r>
          </a:p>
          <a:p>
            <a:pPr marL="514350" indent="-514350">
              <a:buFont typeface="+mj-lt"/>
              <a:buAutoNum type="arabicPeriod"/>
            </a:pPr>
            <a:r>
              <a:rPr lang="en-US" dirty="0" smtClean="0"/>
              <a:t>On Windows client, configure with realm settings using </a:t>
            </a:r>
            <a:r>
              <a:rPr lang="en-US" dirty="0" err="1" smtClean="0"/>
              <a:t>ksetup</a:t>
            </a:r>
            <a:endParaRPr lang="en-US" dirty="0" smtClean="0"/>
          </a:p>
          <a:p>
            <a:pPr marL="914400" lvl="1" indent="-514350"/>
            <a:r>
              <a:rPr lang="en-US" dirty="0" smtClean="0"/>
              <a:t>Set Realm</a:t>
            </a:r>
          </a:p>
          <a:p>
            <a:pPr marL="914400" lvl="1" indent="-514350"/>
            <a:r>
              <a:rPr lang="en-US" dirty="0" smtClean="0"/>
              <a:t>Add KDC and </a:t>
            </a:r>
            <a:r>
              <a:rPr lang="en-US" dirty="0" err="1" smtClean="0"/>
              <a:t>Kpasswd</a:t>
            </a:r>
            <a:r>
              <a:rPr lang="en-US" dirty="0" smtClean="0"/>
              <a:t> Server (optional)</a:t>
            </a:r>
          </a:p>
          <a:p>
            <a:pPr marL="1314450" lvl="2" indent="-514350"/>
            <a:r>
              <a:rPr lang="en-US" dirty="0" smtClean="0"/>
              <a:t>If not specified, uses DNS SRV  lookup</a:t>
            </a:r>
          </a:p>
          <a:p>
            <a:pPr marL="914400" lvl="1" indent="-514350"/>
            <a:r>
              <a:rPr lang="en-US" dirty="0" smtClean="0"/>
              <a:t>Set machine password</a:t>
            </a:r>
          </a:p>
          <a:p>
            <a:pPr marL="514350" indent="-514350">
              <a:buFont typeface="+mj-lt"/>
              <a:buAutoNum type="arabicPeriod"/>
            </a:pPr>
            <a:r>
              <a:rPr lang="en-US" dirty="0" smtClean="0"/>
              <a:t>Restart client</a:t>
            </a:r>
          </a:p>
          <a:p>
            <a:pPr marL="514350" indent="-514350">
              <a:buFont typeface="+mj-lt"/>
              <a:buAutoNum type="arabicPeriod"/>
            </a:pPr>
            <a:r>
              <a:rPr lang="en-US" dirty="0" smtClean="0"/>
              <a:t>On Windows client, configure account mappings</a:t>
            </a:r>
          </a:p>
          <a:p>
            <a:pPr marL="514350" indent="-514350">
              <a:buFont typeface="+mj-lt"/>
              <a:buAutoNum type="arabicPeriod"/>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Trusts</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On DC, configure realm with </a:t>
            </a:r>
            <a:r>
              <a:rPr lang="en-US" dirty="0" err="1" smtClean="0"/>
              <a:t>ksetup</a:t>
            </a:r>
            <a:endParaRPr lang="en-US" dirty="0" smtClean="0"/>
          </a:p>
          <a:p>
            <a:pPr marL="514350" indent="-514350">
              <a:buFont typeface="+mj-lt"/>
              <a:buAutoNum type="arabicPeriod"/>
            </a:pPr>
            <a:r>
              <a:rPr lang="en-US" dirty="0" smtClean="0"/>
              <a:t>On DC, create domain trust with AD Domains and Trusts MMC</a:t>
            </a:r>
          </a:p>
          <a:p>
            <a:pPr marL="914400" lvl="1" indent="-514350"/>
            <a:r>
              <a:rPr lang="en-US" dirty="0" smtClean="0"/>
              <a:t>If supported, enable AES256</a:t>
            </a:r>
          </a:p>
          <a:p>
            <a:pPr marL="514350" indent="-514350">
              <a:buFont typeface="+mj-lt"/>
              <a:buAutoNum type="arabicPeriod"/>
            </a:pPr>
            <a:r>
              <a:rPr lang="en-US" dirty="0" smtClean="0"/>
              <a:t>On KDC, use </a:t>
            </a:r>
            <a:r>
              <a:rPr lang="en-US" dirty="0" err="1" smtClean="0"/>
              <a:t>kadmin</a:t>
            </a:r>
            <a:r>
              <a:rPr lang="en-US" dirty="0" smtClean="0"/>
              <a:t> to create cross-realm principals</a:t>
            </a:r>
          </a:p>
          <a:p>
            <a:pPr marL="514350" indent="-514350">
              <a:buFont typeface="+mj-lt"/>
              <a:buAutoNum type="arabicPeriod"/>
            </a:pPr>
            <a:r>
              <a:rPr lang="en-US" dirty="0" smtClean="0"/>
              <a:t>If desired, create account mappings with AD Users and Computers MMC Advanced Features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n-US" dirty="0" smtClean="0"/>
              <a:t>Kerberos Resources</a:t>
            </a:r>
          </a:p>
        </p:txBody>
      </p:sp>
      <p:sp>
        <p:nvSpPr>
          <p:cNvPr id="103427" name="Rectangle 3"/>
          <p:cNvSpPr>
            <a:spLocks noGrp="1" noChangeArrowheads="1"/>
          </p:cNvSpPr>
          <p:nvPr>
            <p:ph idx="1"/>
          </p:nvPr>
        </p:nvSpPr>
        <p:spPr>
          <a:xfrm>
            <a:off x="381000" y="1412874"/>
            <a:ext cx="8382000" cy="5706177"/>
          </a:xfrm>
        </p:spPr>
        <p:txBody>
          <a:bodyPr>
            <a:normAutofit/>
          </a:bodyPr>
          <a:lstStyle/>
          <a:p>
            <a:pPr>
              <a:defRPr/>
            </a:pPr>
            <a:r>
              <a:rPr lang="en-US" sz="2800" dirty="0"/>
              <a:t>Kerberos: </a:t>
            </a:r>
            <a:r>
              <a:rPr lang="en-US" sz="2800" dirty="0">
                <a:hlinkClick r:id="rId2"/>
              </a:rPr>
              <a:t>http://www.microsoft.com/kerberos</a:t>
            </a:r>
            <a:r>
              <a:rPr lang="en-US" sz="2800" dirty="0"/>
              <a:t>  </a:t>
            </a:r>
          </a:p>
          <a:p>
            <a:pPr>
              <a:defRPr/>
            </a:pPr>
            <a:r>
              <a:rPr lang="en-US" sz="2800" dirty="0" smtClean="0"/>
              <a:t>Solution Guide for Windows Security and </a:t>
            </a:r>
            <a:r>
              <a:rPr lang="en-US" sz="2800" dirty="0"/>
              <a:t>Directory Services for UNIX: </a:t>
            </a:r>
            <a:r>
              <a:rPr lang="en-US" sz="2800" dirty="0">
                <a:hlinkClick r:id="rId3"/>
              </a:rPr>
              <a:t>http://</a:t>
            </a:r>
            <a:r>
              <a:rPr lang="en-US" sz="2800" dirty="0" smtClean="0">
                <a:hlinkClick r:id="rId3"/>
              </a:rPr>
              <a:t>www.microsoft.com/downloads/details.aspx?FamilyId=144F7B82-65CF-4105-B60C-44515299797D&amp;displaylang=en</a:t>
            </a:r>
            <a:r>
              <a:rPr lang="en-US" sz="2800" dirty="0" smtClean="0"/>
              <a:t> </a:t>
            </a:r>
            <a:endParaRPr lang="en-US" sz="2800" dirty="0"/>
          </a:p>
          <a:p>
            <a:pPr>
              <a:defRPr/>
            </a:pPr>
            <a:r>
              <a:rPr lang="en-US" sz="2800" dirty="0" smtClean="0"/>
              <a:t>Step-by-Step </a:t>
            </a:r>
            <a:r>
              <a:rPr lang="en-US" sz="2800" dirty="0"/>
              <a:t>Guide to Kerberos </a:t>
            </a:r>
            <a:r>
              <a:rPr lang="en-US" sz="2800" dirty="0" smtClean="0"/>
              <a:t>Interoperability </a:t>
            </a:r>
            <a:r>
              <a:rPr lang="en-US" sz="2800" dirty="0"/>
              <a:t>for Windows </a:t>
            </a:r>
            <a:r>
              <a:rPr lang="en-US" sz="2800" dirty="0" smtClean="0"/>
              <a:t>Server 2003</a:t>
            </a:r>
          </a:p>
          <a:p>
            <a:pPr>
              <a:defRPr/>
            </a:pPr>
            <a:r>
              <a:rPr lang="en-US" sz="2800" dirty="0" smtClean="0"/>
              <a:t>Step-by-Step </a:t>
            </a:r>
            <a:r>
              <a:rPr lang="en-US" sz="2800" dirty="0"/>
              <a:t>Guide to Kerberos 5 (krb5 1.0) </a:t>
            </a:r>
            <a:r>
              <a:rPr lang="en-US" sz="2800" dirty="0" smtClean="0"/>
              <a:t>Interoperability for Windows 2000: </a:t>
            </a:r>
            <a:r>
              <a:rPr lang="en-US" sz="2800" dirty="0">
                <a:hlinkClick r:id="rId4"/>
              </a:rPr>
              <a:t>http://</a:t>
            </a:r>
            <a:r>
              <a:rPr lang="en-US" sz="2800" dirty="0" smtClean="0">
                <a:hlinkClick r:id="rId4"/>
              </a:rPr>
              <a:t>technet.microsoft.com/en-us/library/bb742433.aspx</a:t>
            </a:r>
            <a:r>
              <a:rPr lang="en-US" sz="2800" dirty="0" smtClean="0"/>
              <a:t> </a:t>
            </a:r>
          </a:p>
          <a:p>
            <a:pPr lvl="1" eaLnBrk="1" hangingPunct="1">
              <a:defRPr/>
            </a:pPr>
            <a:endParaRPr lang="en-US" sz="2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defRPr/>
            </a:pPr>
            <a:r>
              <a:rPr lang="en-US" dirty="0" smtClean="0"/>
              <a:t>Summary</a:t>
            </a:r>
          </a:p>
        </p:txBody>
      </p:sp>
      <p:sp>
        <p:nvSpPr>
          <p:cNvPr id="99331" name="Rectangle 3"/>
          <p:cNvSpPr>
            <a:spLocks noGrp="1" noChangeArrowheads="1"/>
          </p:cNvSpPr>
          <p:nvPr>
            <p:ph idx="1"/>
          </p:nvPr>
        </p:nvSpPr>
        <p:spPr>
          <a:xfrm>
            <a:off x="381000" y="1412875"/>
            <a:ext cx="8382000" cy="3750257"/>
          </a:xfrm>
        </p:spPr>
        <p:txBody>
          <a:bodyPr>
            <a:normAutofit/>
          </a:bodyPr>
          <a:lstStyle/>
          <a:p>
            <a:pPr>
              <a:defRPr/>
            </a:pPr>
            <a:r>
              <a:rPr lang="en-US" sz="2800" dirty="0"/>
              <a:t>What’s New in Windows Vista and Windows Server 2008</a:t>
            </a:r>
          </a:p>
          <a:p>
            <a:pPr>
              <a:defRPr/>
            </a:pPr>
            <a:r>
              <a:rPr lang="en-US" sz="2800" dirty="0"/>
              <a:t>Kerberos Tools </a:t>
            </a:r>
            <a:r>
              <a:rPr lang="en-US" sz="2800" dirty="0" smtClean="0"/>
              <a:t>Updates</a:t>
            </a:r>
          </a:p>
          <a:p>
            <a:pPr>
              <a:defRPr/>
            </a:pPr>
            <a:r>
              <a:rPr lang="en-US" sz="2800" dirty="0"/>
              <a:t>Configuring Interoperability with Windows</a:t>
            </a:r>
          </a:p>
          <a:p>
            <a:pPr>
              <a:defRPr/>
            </a:pPr>
            <a:endParaRPr lang="en-US" sz="2800" dirty="0" smtClean="0"/>
          </a:p>
          <a:p>
            <a:pPr>
              <a:defRPr/>
            </a:pPr>
            <a:endParaRPr lang="en-US" sz="30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en-US" smtClean="0"/>
              <a:t>Agenda</a:t>
            </a:r>
          </a:p>
        </p:txBody>
      </p:sp>
      <p:sp>
        <p:nvSpPr>
          <p:cNvPr id="24579" name="Rectangle 3"/>
          <p:cNvSpPr>
            <a:spLocks noGrp="1" noChangeArrowheads="1"/>
          </p:cNvSpPr>
          <p:nvPr>
            <p:ph idx="1"/>
          </p:nvPr>
        </p:nvSpPr>
        <p:spPr>
          <a:xfrm>
            <a:off x="381000" y="1412874"/>
            <a:ext cx="8382000" cy="4279633"/>
          </a:xfrm>
        </p:spPr>
        <p:txBody>
          <a:bodyPr>
            <a:normAutofit/>
          </a:bodyPr>
          <a:lstStyle/>
          <a:p>
            <a:pPr eaLnBrk="1" hangingPunct="1">
              <a:defRPr/>
            </a:pPr>
            <a:r>
              <a:rPr lang="en-US" sz="3400" dirty="0" smtClean="0"/>
              <a:t>What’s New in Windows Vista and Windows Server 2008</a:t>
            </a:r>
          </a:p>
          <a:p>
            <a:pPr eaLnBrk="1" hangingPunct="1">
              <a:defRPr/>
            </a:pPr>
            <a:r>
              <a:rPr lang="en-US" sz="3400" dirty="0" smtClean="0"/>
              <a:t>Kerberos Tools Updates</a:t>
            </a:r>
          </a:p>
          <a:p>
            <a:pPr eaLnBrk="1" hangingPunct="1">
              <a:defRPr/>
            </a:pPr>
            <a:r>
              <a:rPr lang="en-US" sz="3400" dirty="0" smtClean="0"/>
              <a:t>Configuring Interoperability with Windows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dirty="0" smtClean="0"/>
              <a:t>What’s New</a:t>
            </a:r>
          </a:p>
        </p:txBody>
      </p:sp>
      <p:sp>
        <p:nvSpPr>
          <p:cNvPr id="87043" name="Rectangle 3"/>
          <p:cNvSpPr>
            <a:spLocks noGrp="1" noChangeArrowheads="1"/>
          </p:cNvSpPr>
          <p:nvPr>
            <p:ph idx="1"/>
          </p:nvPr>
        </p:nvSpPr>
        <p:spPr/>
        <p:txBody>
          <a:bodyPr>
            <a:normAutofit fontScale="92500" lnSpcReduction="10000"/>
          </a:bodyPr>
          <a:lstStyle/>
          <a:p>
            <a:pPr>
              <a:defRPr/>
            </a:pPr>
            <a:r>
              <a:rPr lang="en-US" dirty="0" smtClean="0"/>
              <a:t>AES Support</a:t>
            </a:r>
          </a:p>
          <a:p>
            <a:pPr lvl="1">
              <a:defRPr/>
            </a:pPr>
            <a:r>
              <a:rPr lang="en-US" dirty="0" smtClean="0"/>
              <a:t>AES256-CTS-HMAC-SHA1-96 </a:t>
            </a:r>
            <a:r>
              <a:rPr lang="en-US" dirty="0"/>
              <a:t>[</a:t>
            </a:r>
            <a:r>
              <a:rPr lang="en-US" dirty="0" smtClean="0"/>
              <a:t>17]</a:t>
            </a:r>
          </a:p>
          <a:p>
            <a:pPr lvl="1">
              <a:defRPr/>
            </a:pPr>
            <a:r>
              <a:rPr lang="en-US" dirty="0" smtClean="0"/>
              <a:t>AES128-CTS-HMAC-SHA1-96 </a:t>
            </a:r>
            <a:r>
              <a:rPr lang="en-US" dirty="0"/>
              <a:t>[18</a:t>
            </a:r>
            <a:r>
              <a:rPr lang="en-US" dirty="0" smtClean="0"/>
              <a:t>] </a:t>
            </a:r>
          </a:p>
          <a:p>
            <a:pPr>
              <a:defRPr/>
            </a:pPr>
            <a:r>
              <a:rPr lang="en-US" dirty="0" smtClean="0"/>
              <a:t>IPv6 support</a:t>
            </a:r>
          </a:p>
          <a:p>
            <a:pPr>
              <a:defRPr/>
            </a:pPr>
            <a:r>
              <a:rPr lang="en-US" dirty="0" smtClean="0"/>
              <a:t>Support for Read Only Domain Controller (RODC)</a:t>
            </a:r>
          </a:p>
          <a:p>
            <a:pPr>
              <a:defRPr/>
            </a:pPr>
            <a:r>
              <a:rPr lang="en-US" dirty="0"/>
              <a:t>KDC </a:t>
            </a:r>
            <a:r>
              <a:rPr lang="en-US" dirty="0" smtClean="0"/>
              <a:t>returns encryption </a:t>
            </a:r>
            <a:r>
              <a:rPr lang="en-US" dirty="0"/>
              <a:t>types </a:t>
            </a:r>
            <a:r>
              <a:rPr lang="en-US" dirty="0" smtClean="0"/>
              <a:t>supported </a:t>
            </a:r>
            <a:r>
              <a:rPr lang="en-US" dirty="0"/>
              <a:t>by </a:t>
            </a:r>
            <a:r>
              <a:rPr lang="en-US" dirty="0" smtClean="0"/>
              <a:t>server </a:t>
            </a:r>
            <a:r>
              <a:rPr lang="en-US" dirty="0"/>
              <a:t>or </a:t>
            </a:r>
            <a:r>
              <a:rPr lang="en-US" dirty="0" smtClean="0"/>
              <a:t>service</a:t>
            </a:r>
          </a:p>
          <a:p>
            <a:pPr>
              <a:defRPr/>
            </a:pPr>
            <a:r>
              <a:rPr lang="en-US" dirty="0" smtClean="0"/>
              <a:t>Group Policy Support for Realm &amp; Host-to-Realm settings</a:t>
            </a:r>
          </a:p>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sz="4000" dirty="0" smtClean="0"/>
              <a:t>Kerberos AES Support</a:t>
            </a:r>
          </a:p>
        </p:txBody>
      </p:sp>
      <p:graphicFrame>
        <p:nvGraphicFramePr>
          <p:cNvPr id="38967" name="Group 55"/>
          <p:cNvGraphicFramePr>
            <a:graphicFrameLocks noGrp="1"/>
          </p:cNvGraphicFramePr>
          <p:nvPr>
            <p:ph idx="1"/>
          </p:nvPr>
        </p:nvGraphicFramePr>
        <p:xfrm>
          <a:off x="381000" y="1219200"/>
          <a:ext cx="8381999" cy="3931920"/>
        </p:xfrm>
        <a:graphic>
          <a:graphicData uri="http://schemas.openxmlformats.org/drawingml/2006/table">
            <a:tbl>
              <a:tblPr/>
              <a:tblGrid>
                <a:gridCol w="1353555"/>
                <a:gridCol w="1377840"/>
                <a:gridCol w="1424794"/>
                <a:gridCol w="4225810"/>
              </a:tblGrid>
              <a:tr h="274638">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400" b="1" i="0" u="none" strike="noStrike" cap="none" normalizeH="0" baseline="0" dirty="0" smtClean="0">
                          <a:ln>
                            <a:noFill/>
                          </a:ln>
                          <a:solidFill>
                            <a:schemeClr val="tx1"/>
                          </a:solidFill>
                          <a:effectLst/>
                          <a:latin typeface="Tahoma" charset="0"/>
                          <a:cs typeface="Times New Roman" pitchFamily="18" charset="0"/>
                        </a:rPr>
                        <a:t>Client</a:t>
                      </a:r>
                      <a:endParaRPr kumimoji="0" lang="en-US" sz="2400" b="0" i="0" u="none" strike="noStrike" cap="none" normalizeH="0" baseline="0" dirty="0" smtClean="0">
                        <a:ln>
                          <a:noFill/>
                        </a:ln>
                        <a:solidFill>
                          <a:schemeClr val="tx1"/>
                        </a:solidFill>
                        <a:effectLst/>
                        <a:latin typeface="Tahoma" charset="0"/>
                        <a:cs typeface="Arial" charset="0"/>
                      </a:endParaRPr>
                    </a:p>
                  </a:txBody>
                  <a:tcPr marL="93259" marR="93259"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400" b="1" i="0" u="none" strike="noStrike" cap="none" normalizeH="0" baseline="0" smtClean="0">
                          <a:ln>
                            <a:noFill/>
                          </a:ln>
                          <a:solidFill>
                            <a:schemeClr val="tx1"/>
                          </a:solidFill>
                          <a:effectLst/>
                          <a:latin typeface="Tahoma" charset="0"/>
                          <a:cs typeface="Times New Roman" pitchFamily="18" charset="0"/>
                        </a:rPr>
                        <a:t>Server</a:t>
                      </a:r>
                      <a:endParaRPr kumimoji="0" lang="en-US" sz="24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400" b="1" i="0" u="none" strike="noStrike" cap="none" normalizeH="0" baseline="0" smtClean="0">
                          <a:ln>
                            <a:noFill/>
                          </a:ln>
                          <a:solidFill>
                            <a:schemeClr val="tx1"/>
                          </a:solidFill>
                          <a:effectLst/>
                          <a:latin typeface="Tahoma" charset="0"/>
                          <a:cs typeface="Times New Roman" pitchFamily="18" charset="0"/>
                        </a:rPr>
                        <a:t>KDC</a:t>
                      </a:r>
                      <a:endParaRPr kumimoji="0" lang="en-US" sz="24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4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dirty="0" smtClean="0">
                          <a:ln>
                            <a:noFill/>
                          </a:ln>
                          <a:solidFill>
                            <a:schemeClr val="tx1"/>
                          </a:solidFill>
                          <a:effectLst/>
                          <a:latin typeface="Tahoma" charset="0"/>
                          <a:cs typeface="Times New Roman" pitchFamily="18" charset="0"/>
                        </a:rPr>
                        <a:t>Server 2008</a:t>
                      </a:r>
                      <a:endParaRPr kumimoji="0" lang="en-US" sz="1800" b="0" i="0" u="none" strike="noStrike" cap="none" normalizeH="0" baseline="0" dirty="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000" b="0" i="0" u="none" strike="noStrike" cap="none" normalizeH="0" baseline="0" smtClean="0">
                          <a:ln>
                            <a:noFill/>
                          </a:ln>
                          <a:solidFill>
                            <a:schemeClr val="tx1"/>
                          </a:solidFill>
                          <a:effectLst/>
                          <a:latin typeface="Tahoma" charset="0"/>
                          <a:cs typeface="Times New Roman" pitchFamily="18" charset="0"/>
                        </a:rPr>
                        <a:t>TGT may be encrypted with AES if necessary based on policy</a:t>
                      </a:r>
                      <a:endParaRPr kumimoji="0" lang="en-US" sz="20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dirty="0" smtClean="0">
                          <a:ln>
                            <a:noFill/>
                          </a:ln>
                          <a:solidFill>
                            <a:schemeClr val="tx1"/>
                          </a:solidFill>
                          <a:effectLst/>
                          <a:latin typeface="Tahoma" charset="0"/>
                          <a:cs typeface="Times New Roman" pitchFamily="18" charset="0"/>
                        </a:rPr>
                        <a:t>Vista</a:t>
                      </a: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dirty="0" smtClean="0">
                          <a:ln>
                            <a:noFill/>
                          </a:ln>
                          <a:solidFill>
                            <a:schemeClr val="tx1"/>
                          </a:solidFill>
                          <a:effectLst/>
                          <a:latin typeface="Tahoma" charset="0"/>
                          <a:cs typeface="Times New Roman" pitchFamily="18" charset="0"/>
                        </a:rPr>
                        <a:t>Server 2008</a:t>
                      </a: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000" b="0" i="0" u="none" strike="noStrike" cap="none" normalizeH="0" baseline="0" smtClean="0">
                          <a:ln>
                            <a:noFill/>
                          </a:ln>
                          <a:solidFill>
                            <a:schemeClr val="tx1"/>
                          </a:solidFill>
                          <a:effectLst/>
                          <a:latin typeface="Tahoma" charset="0"/>
                          <a:cs typeface="Times New Roman" pitchFamily="18" charset="0"/>
                        </a:rPr>
                        <a:t>Service ticket encryption in AES</a:t>
                      </a:r>
                      <a:endParaRPr kumimoji="0" lang="en-US" sz="20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dirty="0" smtClean="0">
                          <a:ln>
                            <a:noFill/>
                          </a:ln>
                          <a:solidFill>
                            <a:schemeClr val="tx1"/>
                          </a:solidFill>
                          <a:effectLst/>
                          <a:latin typeface="Tahoma" charset="0"/>
                          <a:cs typeface="Times New Roman" pitchFamily="18" charset="0"/>
                        </a:rPr>
                        <a:t>Vista</a:t>
                      </a:r>
                      <a:endParaRPr kumimoji="0" lang="en-US" sz="1800" b="0" i="0" u="none" strike="noStrike" cap="none" normalizeH="0" baseline="0" dirty="0" smtClean="0">
                        <a:ln>
                          <a:noFill/>
                        </a:ln>
                        <a:solidFill>
                          <a:schemeClr val="tx1"/>
                        </a:solidFill>
                        <a:effectLst/>
                        <a:latin typeface="Tahoma" charset="0"/>
                        <a:cs typeface="Arial" charset="0"/>
                      </a:endParaRPr>
                    </a:p>
                  </a:txBody>
                  <a:tcPr marL="93259" marR="93259"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dirty="0" smtClean="0">
                          <a:ln>
                            <a:noFill/>
                          </a:ln>
                          <a:solidFill>
                            <a:schemeClr val="tx1"/>
                          </a:solidFill>
                          <a:effectLst/>
                          <a:latin typeface="Tahoma" charset="0"/>
                          <a:cs typeface="Times New Roman" pitchFamily="18" charset="0"/>
                        </a:rPr>
                        <a:t>Vista</a:t>
                      </a:r>
                      <a:endParaRPr kumimoji="0" lang="en-US" sz="1800" b="0" i="0" u="none" strike="noStrike" cap="none" normalizeH="0" baseline="0" dirty="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dirty="0" smtClean="0">
                          <a:ln>
                            <a:noFill/>
                          </a:ln>
                          <a:solidFill>
                            <a:schemeClr val="tx1"/>
                          </a:solidFill>
                          <a:effectLst/>
                          <a:latin typeface="Tahoma" charset="0"/>
                          <a:cs typeface="Times New Roman" pitchFamily="18" charset="0"/>
                        </a:rPr>
                        <a:t>Server 2008</a:t>
                      </a: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000" b="0" i="0" u="none" strike="noStrike" cap="none" normalizeH="0" baseline="0" dirty="0" smtClean="0">
                          <a:ln>
                            <a:noFill/>
                          </a:ln>
                          <a:solidFill>
                            <a:schemeClr val="tx1"/>
                          </a:solidFill>
                          <a:effectLst/>
                          <a:latin typeface="Tahoma" charset="0"/>
                          <a:cs typeface="Times New Roman" pitchFamily="18" charset="0"/>
                        </a:rPr>
                        <a:t>All messages in AES</a:t>
                      </a:r>
                      <a:endParaRPr kumimoji="0" lang="en-US" sz="2000" b="0" i="0" u="none" strike="noStrike" cap="none" normalizeH="0" baseline="0" dirty="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Vista</a:t>
                      </a:r>
                    </a:p>
                  </a:txBody>
                  <a:tcPr marL="93259" marR="93259"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dirty="0" smtClean="0">
                          <a:ln>
                            <a:noFill/>
                          </a:ln>
                          <a:solidFill>
                            <a:schemeClr val="tx1"/>
                          </a:solidFill>
                          <a:effectLst/>
                          <a:latin typeface="Tahoma" charset="0"/>
                          <a:cs typeface="Times New Roman" pitchFamily="18" charset="0"/>
                        </a:rPr>
                        <a:t>Vista</a:t>
                      </a:r>
                      <a:endParaRPr kumimoji="0" lang="en-US" sz="1800" b="0" i="0" u="none" strike="noStrike" cap="none" normalizeH="0" baseline="0" dirty="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000" b="0" i="0" u="none" strike="noStrike" cap="none" normalizeH="0" baseline="0" smtClean="0">
                          <a:ln>
                            <a:noFill/>
                          </a:ln>
                          <a:solidFill>
                            <a:schemeClr val="tx1"/>
                          </a:solidFill>
                          <a:effectLst/>
                          <a:latin typeface="Tahoma" charset="0"/>
                          <a:cs typeface="Times New Roman" pitchFamily="18" charset="0"/>
                        </a:rPr>
                        <a:t>GSS encryption in AES </a:t>
                      </a:r>
                      <a:endParaRPr kumimoji="0" lang="en-US" sz="20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Vista</a:t>
                      </a:r>
                    </a:p>
                  </a:txBody>
                  <a:tcPr marL="93259" marR="93259"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dirty="0" smtClean="0">
                          <a:ln>
                            <a:noFill/>
                          </a:ln>
                          <a:solidFill>
                            <a:schemeClr val="tx1"/>
                          </a:solidFill>
                          <a:effectLst/>
                          <a:latin typeface="Tahoma" charset="0"/>
                          <a:cs typeface="Times New Roman" pitchFamily="18" charset="0"/>
                        </a:rPr>
                        <a:t>Server 2008</a:t>
                      </a: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000" b="0" i="0" u="none" strike="noStrike" cap="none" normalizeH="0" baseline="0" smtClean="0">
                          <a:ln>
                            <a:noFill/>
                          </a:ln>
                          <a:solidFill>
                            <a:schemeClr val="tx1"/>
                          </a:solidFill>
                          <a:effectLst/>
                          <a:latin typeface="Tahoma" charset="0"/>
                          <a:cs typeface="Times New Roman" pitchFamily="18" charset="0"/>
                        </a:rPr>
                        <a:t>AS-REQ/REP, TGS-REQ/REP in AES. </a:t>
                      </a:r>
                      <a:endParaRPr kumimoji="0" lang="en-US" sz="20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0500">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dirty="0" smtClean="0">
                          <a:ln>
                            <a:noFill/>
                          </a:ln>
                          <a:solidFill>
                            <a:schemeClr val="tx1"/>
                          </a:solidFill>
                          <a:effectLst/>
                          <a:latin typeface="Tahoma" charset="0"/>
                          <a:cs typeface="Times New Roman" pitchFamily="18" charset="0"/>
                        </a:rPr>
                        <a:t>Vista</a:t>
                      </a:r>
                      <a:endParaRPr kumimoji="0" lang="en-US" sz="1800" b="0" i="0" u="none" strike="noStrike" cap="none" normalizeH="0" baseline="0" dirty="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000" b="0" i="0" u="none" strike="noStrike" cap="none" normalizeH="0" baseline="0" smtClean="0">
                          <a:ln>
                            <a:noFill/>
                          </a:ln>
                          <a:solidFill>
                            <a:schemeClr val="tx1"/>
                          </a:solidFill>
                          <a:effectLst/>
                          <a:latin typeface="Tahoma" charset="0"/>
                          <a:cs typeface="Times New Roman" pitchFamily="18" charset="0"/>
                        </a:rPr>
                        <a:t>No AES</a:t>
                      </a:r>
                      <a:endParaRPr kumimoji="0" lang="en-US" sz="20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Vista</a:t>
                      </a:r>
                    </a:p>
                  </a:txBody>
                  <a:tcPr marL="93259" marR="93259"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000" b="0" i="0" u="none" strike="noStrike" cap="none" normalizeH="0" baseline="0" dirty="0" smtClean="0">
                          <a:ln>
                            <a:noFill/>
                          </a:ln>
                          <a:solidFill>
                            <a:schemeClr val="tx1"/>
                          </a:solidFill>
                          <a:effectLst/>
                          <a:latin typeface="Tahoma" charset="0"/>
                          <a:cs typeface="Times New Roman" pitchFamily="18" charset="0"/>
                        </a:rPr>
                        <a:t>No AES</a:t>
                      </a:r>
                      <a:endParaRPr kumimoji="0" lang="en-US" sz="2000" b="0" i="0" u="none" strike="noStrike" cap="none" normalizeH="0" baseline="0" dirty="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8913">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1800" b="0" i="0" u="none" strike="noStrike" cap="none" normalizeH="0" baseline="0" smtClean="0">
                          <a:ln>
                            <a:noFill/>
                          </a:ln>
                          <a:solidFill>
                            <a:schemeClr val="tx1"/>
                          </a:solidFill>
                          <a:effectLst/>
                          <a:latin typeface="Tahoma" charset="0"/>
                          <a:cs typeface="Times New Roman" pitchFamily="18" charset="0"/>
                        </a:rPr>
                        <a:t>Down-level</a:t>
                      </a:r>
                      <a:endParaRPr kumimoji="0" lang="en-US" sz="1800" b="0" i="0" u="none" strike="noStrike" cap="none" normalizeH="0" baseline="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Pct val="120000"/>
                        <a:buFontTx/>
                        <a:buNone/>
                        <a:tabLst/>
                      </a:pPr>
                      <a:r>
                        <a:rPr kumimoji="0" lang="en-US" sz="2000" b="0" i="0" u="none" strike="noStrike" cap="none" normalizeH="0" baseline="0" dirty="0" smtClean="0">
                          <a:ln>
                            <a:noFill/>
                          </a:ln>
                          <a:solidFill>
                            <a:schemeClr val="tx1"/>
                          </a:solidFill>
                          <a:effectLst/>
                          <a:latin typeface="Tahoma" charset="0"/>
                          <a:cs typeface="Times New Roman" pitchFamily="18" charset="0"/>
                        </a:rPr>
                        <a:t>No AES</a:t>
                      </a:r>
                      <a:endParaRPr kumimoji="0" lang="en-US" sz="2000" b="0" i="0" u="none" strike="noStrike" cap="none" normalizeH="0" baseline="0" dirty="0" smtClean="0">
                        <a:ln>
                          <a:noFill/>
                        </a:ln>
                        <a:solidFill>
                          <a:schemeClr val="tx1"/>
                        </a:solidFill>
                        <a:effectLst/>
                        <a:latin typeface="Tahoma" charset="0"/>
                        <a:cs typeface="Arial" charset="0"/>
                      </a:endParaRPr>
                    </a:p>
                  </a:txBody>
                  <a:tcPr marL="93259" marR="93259"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
        <p:nvSpPr>
          <p:cNvPr id="5" name="Rectangle 3"/>
          <p:cNvSpPr txBox="1">
            <a:spLocks noChangeArrowheads="1"/>
          </p:cNvSpPr>
          <p:nvPr/>
        </p:nvSpPr>
        <p:spPr>
          <a:xfrm>
            <a:off x="304800" y="5410200"/>
            <a:ext cx="8382000" cy="664797"/>
          </a:xfrm>
          <a:prstGeom prst="rect">
            <a:avLst/>
          </a:prstGeom>
        </p:spPr>
        <p:txBody>
          <a:bodyPr vert="horz" wrap="square"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For TGTs to be AES the domain must be Windows</a:t>
            </a:r>
            <a:r>
              <a:rPr kumimoji="0" lang="en-US" sz="2400" b="0" i="0" u="none" strike="noStrike" kern="1200" cap="none" spc="0" normalizeH="0" noProof="0" dirty="0" smtClean="0">
                <a:ln>
                  <a:noFill/>
                </a:ln>
                <a:solidFill>
                  <a:schemeClr val="tx1"/>
                </a:solidFill>
                <a:effectLst/>
                <a:uLnTx/>
                <a:uFillTx/>
                <a:latin typeface="+mn-lt"/>
                <a:ea typeface="+mn-ea"/>
                <a:cs typeface="+mn-cs"/>
              </a:rPr>
              <a:t> Server 2008 Functional Level.</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PKInit</a:t>
            </a:r>
            <a:endParaRPr lang="en-US" dirty="0"/>
          </a:p>
        </p:txBody>
      </p:sp>
      <p:sp>
        <p:nvSpPr>
          <p:cNvPr id="3" name="Content Placeholder 2"/>
          <p:cNvSpPr>
            <a:spLocks noGrp="1"/>
          </p:cNvSpPr>
          <p:nvPr>
            <p:ph idx="1"/>
          </p:nvPr>
        </p:nvSpPr>
        <p:spPr/>
        <p:txBody>
          <a:bodyPr/>
          <a:lstStyle/>
          <a:p>
            <a:pPr>
              <a:defRPr/>
            </a:pPr>
            <a:r>
              <a:rPr lang="en-US" dirty="0" smtClean="0"/>
              <a:t>Support for PA_PK_AS_REQ  [16] &amp; PA_PK_AS_REP [17]</a:t>
            </a:r>
            <a:endParaRPr lang="en-US" dirty="0"/>
          </a:p>
          <a:p>
            <a:pPr>
              <a:defRPr/>
            </a:pPr>
            <a:r>
              <a:rPr lang="en-US" dirty="0"/>
              <a:t>Support for </a:t>
            </a:r>
            <a:r>
              <a:rPr lang="en-US" dirty="0" smtClean="0"/>
              <a:t>Sha-1</a:t>
            </a:r>
            <a:endParaRPr lang="en-US" dirty="0"/>
          </a:p>
          <a:p>
            <a:endParaRPr lang="en-US" dirty="0"/>
          </a:p>
        </p:txBody>
      </p:sp>
      <p:sp>
        <p:nvSpPr>
          <p:cNvPr id="4" name="Footer Placeholder 3"/>
          <p:cNvSpPr>
            <a:spLocks noGrp="1"/>
          </p:cNvSpPr>
          <p:nvPr>
            <p:ph type="ftr" sz="quarter" idx="11"/>
          </p:nvPr>
        </p:nvSpPr>
        <p:spPr/>
        <p:txBody>
          <a:bodyPr/>
          <a:lstStyle/>
          <a:p>
            <a:r>
              <a:rPr lang="en-US" smtClean="0"/>
              <a:t>Microsoft Confidential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z="4000" dirty="0" smtClean="0"/>
              <a:t>Smart Card Support Changes</a:t>
            </a:r>
          </a:p>
        </p:txBody>
      </p:sp>
      <p:sp>
        <p:nvSpPr>
          <p:cNvPr id="37891" name="Rectangle 3"/>
          <p:cNvSpPr>
            <a:spLocks noGrp="1" noChangeArrowheads="1"/>
          </p:cNvSpPr>
          <p:nvPr>
            <p:ph idx="1"/>
          </p:nvPr>
        </p:nvSpPr>
        <p:spPr>
          <a:xfrm>
            <a:off x="381000" y="1412875"/>
            <a:ext cx="8382000" cy="4782848"/>
          </a:xfrm>
        </p:spPr>
        <p:txBody>
          <a:bodyPr>
            <a:normAutofit/>
          </a:bodyPr>
          <a:lstStyle/>
          <a:p>
            <a:pPr eaLnBrk="1" hangingPunct="1">
              <a:defRPr/>
            </a:pPr>
            <a:r>
              <a:rPr lang="en-US" dirty="0" smtClean="0"/>
              <a:t>Windows Server 2008 KDCs do not require the Smart Card OID</a:t>
            </a:r>
          </a:p>
          <a:p>
            <a:pPr eaLnBrk="1" hangingPunct="1">
              <a:defRPr/>
            </a:pPr>
            <a:r>
              <a:rPr lang="en-US" dirty="0" smtClean="0"/>
              <a:t>User Certificates can be mapped by</a:t>
            </a:r>
          </a:p>
          <a:p>
            <a:pPr lvl="1" eaLnBrk="1" hangingPunct="1">
              <a:defRPr/>
            </a:pPr>
            <a:r>
              <a:rPr lang="en-US" dirty="0" smtClean="0"/>
              <a:t>UPN (supported down-level)</a:t>
            </a:r>
          </a:p>
          <a:p>
            <a:pPr lvl="1" eaLnBrk="1" hangingPunct="1">
              <a:defRPr/>
            </a:pPr>
            <a:r>
              <a:rPr lang="en-US" dirty="0" smtClean="0"/>
              <a:t>X.509 name</a:t>
            </a:r>
          </a:p>
          <a:p>
            <a:pPr lvl="1" eaLnBrk="1" hangingPunct="1">
              <a:defRPr/>
            </a:pPr>
            <a:r>
              <a:rPr lang="en-US" dirty="0" smtClean="0"/>
              <a:t>Certificate thumbprint</a:t>
            </a:r>
          </a:p>
          <a:p>
            <a:pPr lvl="1" eaLnBrk="1" hangingPunct="1">
              <a:defRPr/>
            </a:pPr>
            <a:r>
              <a:rPr lang="en-US" dirty="0" smtClean="0"/>
              <a:t>Subject key identifier</a:t>
            </a:r>
          </a:p>
          <a:p>
            <a:pPr lvl="1" eaLnBrk="1" hangingPunct="1">
              <a:defRPr/>
            </a:pPr>
            <a:r>
              <a:rPr lang="en-US" dirty="0" smtClean="0"/>
              <a:t>E-mail name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r>
              <a:rPr lang="en-US" dirty="0" smtClean="0"/>
              <a:t>Kerberos Resources</a:t>
            </a:r>
          </a:p>
        </p:txBody>
      </p:sp>
      <p:sp>
        <p:nvSpPr>
          <p:cNvPr id="103427" name="Rectangle 3"/>
          <p:cNvSpPr>
            <a:spLocks noGrp="1" noChangeArrowheads="1"/>
          </p:cNvSpPr>
          <p:nvPr>
            <p:ph idx="1"/>
          </p:nvPr>
        </p:nvSpPr>
        <p:spPr>
          <a:xfrm>
            <a:off x="381000" y="1412874"/>
            <a:ext cx="8382000" cy="5706177"/>
          </a:xfrm>
        </p:spPr>
        <p:txBody>
          <a:bodyPr>
            <a:normAutofit/>
          </a:bodyPr>
          <a:lstStyle/>
          <a:p>
            <a:pPr>
              <a:defRPr/>
            </a:pPr>
            <a:r>
              <a:rPr lang="en-US" sz="2800" dirty="0"/>
              <a:t>Kerberos: </a:t>
            </a:r>
            <a:r>
              <a:rPr lang="en-US" sz="2800" dirty="0">
                <a:hlinkClick r:id="rId2"/>
              </a:rPr>
              <a:t>http://www.microsoft.com/kerberos</a:t>
            </a:r>
            <a:r>
              <a:rPr lang="en-US" sz="2800" dirty="0"/>
              <a:t>  </a:t>
            </a:r>
          </a:p>
          <a:p>
            <a:pPr>
              <a:defRPr/>
            </a:pPr>
            <a:r>
              <a:rPr lang="en-US" sz="2800" dirty="0" smtClean="0"/>
              <a:t>Windows Vista Authentication Features: </a:t>
            </a:r>
            <a:r>
              <a:rPr lang="en-US" sz="2800" dirty="0" smtClean="0">
                <a:hlinkClick r:id="rId3"/>
              </a:rPr>
              <a:t>http://technet2.microsoft.com/WindowsServer2008/en/library/f632de29-a36e-4d82-a169-2b180deb638b1033.mspx</a:t>
            </a:r>
            <a:r>
              <a:rPr lang="en-US" sz="2800" dirty="0" smtClean="0"/>
              <a:t> </a:t>
            </a:r>
          </a:p>
          <a:p>
            <a:pPr>
              <a:defRPr/>
            </a:pPr>
            <a:r>
              <a:rPr lang="en-US" sz="2800" dirty="0" smtClean="0"/>
              <a:t>MSDN Authentication: </a:t>
            </a:r>
            <a:r>
              <a:rPr lang="en-US" sz="2800" dirty="0" smtClean="0">
                <a:hlinkClick r:id="rId4"/>
              </a:rPr>
              <a:t>http://msdn2.microsoft.com/en-us/library/aa374735.aspx</a:t>
            </a:r>
            <a:r>
              <a:rPr lang="en-US" sz="2800" dirty="0" smtClean="0"/>
              <a:t> </a:t>
            </a:r>
          </a:p>
          <a:p>
            <a:pPr lvl="1" eaLnBrk="1" hangingPunct="1">
              <a:defRPr/>
            </a:pPr>
            <a:endParaRPr lang="en-US" sz="2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Updated Tools</a:t>
            </a:r>
            <a:endParaRPr lang="en-US" dirty="0"/>
          </a:p>
        </p:txBody>
      </p:sp>
      <p:sp>
        <p:nvSpPr>
          <p:cNvPr id="3" name="Content Placeholder 2"/>
          <p:cNvSpPr>
            <a:spLocks noGrp="1"/>
          </p:cNvSpPr>
          <p:nvPr>
            <p:ph idx="1"/>
          </p:nvPr>
        </p:nvSpPr>
        <p:spPr/>
        <p:txBody>
          <a:bodyPr/>
          <a:lstStyle/>
          <a:p>
            <a:r>
              <a:rPr lang="en-US" dirty="0" smtClean="0"/>
              <a:t>Kerberos Setup (ksetup.exe)</a:t>
            </a:r>
          </a:p>
          <a:p>
            <a:r>
              <a:rPr lang="en-US" dirty="0" smtClean="0"/>
              <a:t>Kerberos </a:t>
            </a:r>
            <a:r>
              <a:rPr lang="en-US" dirty="0" err="1" smtClean="0"/>
              <a:t>Keytab</a:t>
            </a:r>
            <a:r>
              <a:rPr lang="en-US" dirty="0" smtClean="0"/>
              <a:t> Setup (ktpass.exe)</a:t>
            </a:r>
          </a:p>
          <a:p>
            <a:r>
              <a:rPr lang="en-US" dirty="0" smtClean="0"/>
              <a:t>SetSPN.exe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to ksetup.exe</a:t>
            </a:r>
            <a:endParaRPr lang="en-US" dirty="0"/>
          </a:p>
        </p:txBody>
      </p:sp>
      <p:sp>
        <p:nvSpPr>
          <p:cNvPr id="3" name="Content Placeholder 2"/>
          <p:cNvSpPr>
            <a:spLocks noGrp="1"/>
          </p:cNvSpPr>
          <p:nvPr>
            <p:ph idx="1"/>
          </p:nvPr>
        </p:nvSpPr>
        <p:spPr/>
        <p:txBody>
          <a:bodyPr>
            <a:normAutofit/>
          </a:bodyPr>
          <a:lstStyle/>
          <a:p>
            <a:r>
              <a:rPr lang="en-US" dirty="0"/>
              <a:t>/</a:t>
            </a:r>
            <a:r>
              <a:rPr lang="en-US" dirty="0" err="1" smtClean="0"/>
              <a:t>AddHostToRealmMap</a:t>
            </a:r>
            <a:endParaRPr lang="en-US" dirty="0"/>
          </a:p>
          <a:p>
            <a:r>
              <a:rPr lang="en-US" dirty="0" smtClean="0"/>
              <a:t>/</a:t>
            </a:r>
            <a:r>
              <a:rPr lang="en-US" dirty="0" err="1" smtClean="0"/>
              <a:t>DelHostToRealmMap</a:t>
            </a:r>
            <a:endParaRPr lang="en-US" dirty="0" smtClean="0"/>
          </a:p>
          <a:p>
            <a:endParaRPr lang="en-US" dirty="0"/>
          </a:p>
          <a:p>
            <a:r>
              <a:rPr lang="en-US" dirty="0" smtClean="0"/>
              <a:t>/</a:t>
            </a:r>
            <a:r>
              <a:rPr lang="en-US" dirty="0" err="1" smtClean="0"/>
              <a:t>SetEncTypeAttr</a:t>
            </a:r>
            <a:endParaRPr lang="en-US" dirty="0"/>
          </a:p>
          <a:p>
            <a:r>
              <a:rPr lang="en-US" dirty="0" smtClean="0"/>
              <a:t>/</a:t>
            </a:r>
            <a:r>
              <a:rPr lang="en-US" dirty="0" err="1" smtClean="0"/>
              <a:t>GetEncTypeAttr</a:t>
            </a:r>
            <a:endParaRPr lang="en-US" dirty="0"/>
          </a:p>
          <a:p>
            <a:r>
              <a:rPr lang="en-US" dirty="0" smtClean="0"/>
              <a:t>/</a:t>
            </a:r>
            <a:r>
              <a:rPr lang="en-US" dirty="0" err="1" smtClean="0"/>
              <a:t>AddEncTypeAttr</a:t>
            </a:r>
            <a:endParaRPr lang="en-US" dirty="0"/>
          </a:p>
          <a:p>
            <a:r>
              <a:rPr lang="en-US" dirty="0"/>
              <a:t>/</a:t>
            </a:r>
            <a:r>
              <a:rPr lang="en-US" dirty="0" err="1" smtClean="0"/>
              <a:t>DelEncTypeAttr</a:t>
            </a:r>
            <a:endParaRPr lang="en-US" dirty="0"/>
          </a:p>
        </p:txBody>
      </p:sp>
    </p:spTree>
  </p:cSld>
  <p:clrMapOvr>
    <a:masterClrMapping/>
  </p:clrMapOvr>
</p:sld>
</file>

<file path=ppt/theme/theme1.xml><?xml version="1.0" encoding="utf-8"?>
<a:theme xmlns:a="http://schemas.openxmlformats.org/drawingml/2006/main" name="MVP Summit 2008 4X3 template (2)">
  <a:themeElements>
    <a:clrScheme name="5-00355 MVP Summit 2008">
      <a:dk1>
        <a:sysClr val="windowText" lastClr="000000"/>
      </a:dk1>
      <a:lt1>
        <a:sysClr val="window" lastClr="FFFFFF"/>
      </a:lt1>
      <a:dk2>
        <a:srgbClr val="424456"/>
      </a:dk2>
      <a:lt2>
        <a:srgbClr val="DEDEDE"/>
      </a:lt2>
      <a:accent1>
        <a:srgbClr val="80BFF2"/>
      </a:accent1>
      <a:accent2>
        <a:srgbClr val="DC9366"/>
      </a:accent2>
      <a:accent3>
        <a:srgbClr val="03CDA7"/>
      </a:accent3>
      <a:accent4>
        <a:srgbClr val="FECB09"/>
      </a:accent4>
      <a:accent5>
        <a:srgbClr val="0F6ABD"/>
      </a:accent5>
      <a:accent6>
        <a:srgbClr val="A04DA3"/>
      </a:accent6>
      <a:hlink>
        <a:srgbClr val="FFFF00"/>
      </a:hlink>
      <a:folHlink>
        <a:srgbClr val="C2A874"/>
      </a:folHlink>
    </a:clrScheme>
    <a:fontScheme name="Segoe">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400" dirty="0" smtClean="0">
            <a:solidFill>
              <a:srgbClr val="FFFFFF"/>
            </a:solidFill>
            <a:effectLst>
              <a:outerShdw blurRad="38100" dist="38100" dir="2700000" algn="tl">
                <a:srgbClr val="000000">
                  <a:alpha val="43137"/>
                </a:srgbClr>
              </a:outerShdw>
            </a:effectLst>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sz="2400" dirty="0" err="1" smtClean="0"/>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AE81F4FA68549459809A074AB821393" ma:contentTypeVersion="19" ma:contentTypeDescription="Create a new document." ma:contentTypeScope="" ma:versionID="3e1e42c0611cc73bc65dd8763b102222">
  <xsd:schema xmlns:xsd="http://www.w3.org/2001/XMLSchema" xmlns:p="http://schemas.microsoft.com/office/2006/metadata/properties" xmlns:ns2="f19ca351-ba6a-4950-985c-8f52332131b5" targetNamespace="http://schemas.microsoft.com/office/2006/metadata/properties" ma:root="true" ma:fieldsID="655feb4101080c1fa1a25444cce66b9a" ns2:_="">
    <xsd:import namespace="f19ca351-ba6a-4950-985c-8f52332131b5"/>
    <xsd:element name="properties">
      <xsd:complexType>
        <xsd:sequence>
          <xsd:element name="documentManagement">
            <xsd:complexType>
              <xsd:all>
                <xsd:element ref="ns2:Document_x0020_Author"/>
                <xsd:element ref="ns2:Document_x0020_Type"/>
                <xsd:element ref="ns2:Owner" minOccurs="0"/>
                <xsd:element ref="ns2:Status" minOccurs="0"/>
                <xsd:element ref="ns2:Release_x0020_Vehicle" minOccurs="0"/>
                <xsd:element ref="ns2:Team_x0020_Members" minOccurs="0"/>
                <xsd:element ref="ns2:Feature_x0020_ID" minOccurs="0"/>
                <xsd:element ref="ns2:Threat_x0020_Model" minOccurs="0"/>
                <xsd:element ref="ns2:Patent_x0020_Review" minOccurs="0"/>
                <xsd:element ref="ns2:Milestone" minOccurs="0"/>
              </xsd:all>
            </xsd:complexType>
          </xsd:element>
        </xsd:sequence>
      </xsd:complexType>
    </xsd:element>
  </xsd:schema>
  <xsd:schema xmlns:xsd="http://www.w3.org/2001/XMLSchema" xmlns:dms="http://schemas.microsoft.com/office/2006/documentManagement/types" targetNamespace="f19ca351-ba6a-4950-985c-8f52332131b5" elementFormDefault="qualified">
    <xsd:import namespace="http://schemas.microsoft.com/office/2006/documentManagement/types"/>
    <xsd:element name="Document_x0020_Author" ma:index="2" ma:displayName="Document Owner" ma:list="UserInfo" ma:internalName="Document_x0020_Autho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cument_x0020_Type" ma:index="3" ma:displayName="Document Type" ma:default="" ma:format="Dropdown" ma:internalName="Document_x0020_Type">
      <xsd:simpleType>
        <xsd:restriction base="dms:Choice">
          <xsd:enumeration value="Architecture Doc"/>
          <xsd:enumeration value="Design Doc"/>
          <xsd:enumeration value="Functional Spec"/>
          <xsd:enumeration value="Other"/>
          <xsd:enumeration value="Partner Contract"/>
          <xsd:enumeration value="Planning Doc"/>
          <xsd:enumeration value="Presentation (External)"/>
          <xsd:enumeration value="Presentation (Internal)"/>
          <xsd:enumeration value="Risk Assessment"/>
          <xsd:enumeration value="Summary Spec"/>
          <xsd:enumeration value="Test Design Spec"/>
          <xsd:enumeration value="Test Plan"/>
          <xsd:enumeration value="Threat Model"/>
          <xsd:enumeration value="Usability Spec"/>
          <xsd:enumeration value="In Draft"/>
        </xsd:restriction>
      </xsd:simpleType>
    </xsd:element>
    <xsd:element name="Owner" ma:index="4" nillable="true" ma:displayName="Feature Owner" ma:list="UserInfo" ma:internalName="Owner"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5" nillable="true" ma:displayName="Status" ma:default="Draft" ma:format="Dropdown" ma:internalName="Status">
      <xsd:simpleType>
        <xsd:restriction base="dms:Choice">
          <xsd:enumeration value="Placeholder"/>
          <xsd:enumeration value="Draft"/>
          <xsd:enumeration value="In Review"/>
          <xsd:enumeration value="Signed Off"/>
          <xsd:enumeration value="Cut/Obsolete"/>
          <xsd:enumeration value="Not Needed"/>
        </xsd:restriction>
      </xsd:simpleType>
    </xsd:element>
    <xsd:element name="Release_x0020_Vehicle" ma:index="6" nillable="true" ma:displayName="Release Vehicle" ma:default="Client" ma:description="How will this be released?" ma:format="Dropdown" ma:internalName="Release_x0020_Vehicle">
      <xsd:simpleType>
        <xsd:restriction base="dms:Choice">
          <xsd:enumeration value="Client"/>
          <xsd:enumeration value="Server"/>
          <xsd:enumeration value="OOB"/>
          <xsd:enumeration value="SDK"/>
          <xsd:enumeration value="Internal Tool"/>
        </xsd:restriction>
      </xsd:simpleType>
    </xsd:element>
    <xsd:element name="Team_x0020_Members" ma:index="7" nillable="true" ma:displayName="Team Members" ma:description="Related team members who also contribute to document or who are in some ways related to the document. For example, the test owner for a product specification." ma:list="UserInfo" ma:internalName="Team_x0020_Members"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eature_x0020_ID" ma:index="8" nillable="true" ma:displayName="Feature ID" ma:internalName="Feature_x0020_ID">
      <xsd:simpleType>
        <xsd:restriction base="dms:Number"/>
      </xsd:simpleType>
    </xsd:element>
    <xsd:element name="Threat_x0020_Model" ma:index="10" nillable="true" ma:displayName="Threat Model" ma:description="&#10;Many documents also have an external threat model that is associated with them. If this document has such an external threat model (the location of the document should be referenced in the document) choose “Yes”." ma:format="Dropdown" ma:internalName="Threat_x0020_Model">
      <xsd:simpleType>
        <xsd:restriction base="dms:Choice">
          <xsd:enumeration value="Yes"/>
          <xsd:enumeration value="No"/>
        </xsd:restriction>
      </xsd:simpleType>
    </xsd:element>
    <xsd:element name="Patent_x0020_Review" ma:index="11" nillable="true" ma:displayName="Patent Review" ma:default="No" ma:description="this is a spec or design doc, has it been sent to your LCA contact for review?&#10;&#10;See http://lcaweb/Patents/Default.htm for details." ma:format="Dropdown" ma:internalName="Patent_x0020_Review">
      <xsd:simpleType>
        <xsd:restriction base="dms:Choice">
          <xsd:enumeration value="Yes"/>
          <xsd:enumeration value="No"/>
          <xsd:enumeration value="Not Applicable"/>
        </xsd:restriction>
      </xsd:simpleType>
    </xsd:element>
    <xsd:element name="Milestone" ma:index="18" nillable="true" ma:displayName="Milestone" ma:default="" ma:description="The miletone the document is most associated with." ma:format="Dropdown" ma:internalName="Milestone">
      <xsd:simpleType>
        <xsd:restriction base="dms:Choice">
          <xsd:enumeration value="MQ"/>
          <xsd:enumeration value="M1"/>
          <xsd:enumeration value="M2"/>
          <xsd:enumeration value="M3"/>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ma:readOnly="true"/>
        <xsd:element ref="dc:title" minOccurs="0" maxOccurs="1" ma:index="9" ma:displayName="Keywords"/>
        <xsd:element ref="dc:subject" minOccurs="0" maxOccurs="1"/>
        <xsd:element ref="dc:description" minOccurs="0" maxOccurs="1"/>
        <xsd:element name="keywords" maxOccurs="1" ma:index="1" ma:displayName="Document Title">
          <xsd:simpleType>
            <xsd:restriction base="xsd:string">
              <xsd:minLength value="1"/>
            </xsd:restriction>
          </xsd:simpleType>
        </xsd:elemen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Document_x0020_Author xmlns="f19ca351-ba6a-4950-985c-8f52332131b5">
      <UserInfo>
        <DisplayName>NTDEV\michikos</DisplayName>
        <AccountId>7120</AccountId>
        <AccountType/>
      </UserInfo>
    </Document_x0020_Author>
    <Milestone xmlns="f19ca351-ba6a-4950-985c-8f52332131b5" xsi:nil="true"/>
    <Status xmlns="f19ca351-ba6a-4950-985c-8f52332131b5">Draft</Status>
    <Release_x0020_Vehicle xmlns="f19ca351-ba6a-4950-985c-8f52332131b5">Client</Release_x0020_Vehicle>
    <Patent_x0020_Review xmlns="f19ca351-ba6a-4950-985c-8f52332131b5">No</Patent_x0020_Review>
    <Team_x0020_Members xmlns="f19ca351-ba6a-4950-985c-8f52332131b5">
      <UserInfo>
        <DisplayName/>
        <AccountId xsi:nil="true"/>
        <AccountType/>
      </UserInfo>
    </Team_x0020_Members>
    <Feature_x0020_ID xmlns="f19ca351-ba6a-4950-985c-8f52332131b5" xsi:nil="true"/>
    <Threat_x0020_Model xmlns="f19ca351-ba6a-4950-985c-8f52332131b5" xsi:nil="true"/>
    <Owner xmlns="f19ca351-ba6a-4950-985c-8f52332131b5">
      <UserInfo>
        <DisplayName/>
        <AccountId xsi:nil="true"/>
        <AccountType/>
      </UserInfo>
    </Owner>
    <Document_x0020_Type xmlns="f19ca351-ba6a-4950-985c-8f52332131b5">Presentation (Internal)</Document_x0020_Type>
  </documentManagement>
</p:properties>
</file>

<file path=customXml/itemProps1.xml><?xml version="1.0" encoding="utf-8"?>
<ds:datastoreItem xmlns:ds="http://schemas.openxmlformats.org/officeDocument/2006/customXml" ds:itemID="{6077A678-CA22-44FB-960B-B6D4B297EFD2}">
  <ds:schemaRefs>
    <ds:schemaRef ds:uri="http://schemas.microsoft.com/sharepoint/v3/contenttype/forms"/>
  </ds:schemaRefs>
</ds:datastoreItem>
</file>

<file path=customXml/itemProps2.xml><?xml version="1.0" encoding="utf-8"?>
<ds:datastoreItem xmlns:ds="http://schemas.openxmlformats.org/officeDocument/2006/customXml" ds:itemID="{E8530A6C-26B9-4BAC-B46F-0F455A0029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9ca351-ba6a-4950-985c-8f52332131b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5C71005-F7F6-4DDD-947E-CC0E317640CB}">
  <ds:schemaRefs>
    <ds:schemaRef ds:uri="http://schemas.microsoft.com/office/2006/metadata/properties"/>
    <ds:schemaRef ds:uri="f19ca351-ba6a-4950-985c-8f52332131b5"/>
  </ds:schemaRefs>
</ds:datastoreItem>
</file>

<file path=docProps/app.xml><?xml version="1.0" encoding="utf-8"?>
<Properties xmlns="http://schemas.openxmlformats.org/officeDocument/2006/extended-properties" xmlns:vt="http://schemas.openxmlformats.org/officeDocument/2006/docPropsVTypes">
  <Template>MVP Summit 2008 4X3 template (2)</Template>
  <TotalTime>7434</TotalTime>
  <Words>712</Words>
  <Application>Microsoft Office PowerPoint</Application>
  <PresentationFormat>On-screen Show (4:3)</PresentationFormat>
  <Paragraphs>144</Paragraphs>
  <Slides>17</Slides>
  <Notes>7</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MVP Summit 2008 4X3 template (2)</vt:lpstr>
      <vt:lpstr>White with Courier font for code slides</vt:lpstr>
      <vt:lpstr>Office Theme</vt:lpstr>
      <vt:lpstr>Windows Server 2008 Kerberos</vt:lpstr>
      <vt:lpstr>Agenda</vt:lpstr>
      <vt:lpstr>What’s New</vt:lpstr>
      <vt:lpstr>Kerberos AES Support</vt:lpstr>
      <vt:lpstr>PKInit</vt:lpstr>
      <vt:lpstr>Smart Card Support Changes</vt:lpstr>
      <vt:lpstr>Kerberos Resources</vt:lpstr>
      <vt:lpstr>Updated Tools</vt:lpstr>
      <vt:lpstr>New to ksetup.exe</vt:lpstr>
      <vt:lpstr>New to ktpass.exe</vt:lpstr>
      <vt:lpstr>New to SetSPN.exe</vt:lpstr>
      <vt:lpstr>Non-Windows Clients in Domains</vt:lpstr>
      <vt:lpstr>Non-Windows Services in Domains</vt:lpstr>
      <vt:lpstr>Windows Clients in Realms</vt:lpstr>
      <vt:lpstr>Trusts</vt:lpstr>
      <vt:lpstr>Kerberos Resources</vt:lpstr>
      <vt:lpstr>Summary</vt:lpstr>
    </vt:vector>
  </TitlesOfParts>
  <Manager>&lt;Content Manager Name Here&gt;</Manager>
  <Company>CRG Events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MVP Summit 2008</dc:subject>
  <dc:creator>sowens</dc:creator>
  <cp:keywords>MVP Summit Presentation</cp:keywords>
  <dc:description>Template: Sarah Bickle, Silver Fox Productions
Formatting: 
Event Date: April 14 – 17, 2008
Event Location: Seattle/Redmond, WA
Audience: External/Internal</dc:description>
  <cp:lastModifiedBy>Michiko Short</cp:lastModifiedBy>
  <cp:revision>492</cp:revision>
  <dcterms:created xsi:type="dcterms:W3CDTF">2008-02-18T20:01:51Z</dcterms:created>
  <dcterms:modified xsi:type="dcterms:W3CDTF">2008-05-22T13:17:14Z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0x010100FAE81F4FA68549459809A074AB821393</vt:lpwstr>
  </property>
  <property fmtid="{D5CDD505-2E9C-101B-9397-08002B2CF9AE}" pid="3" name="Version History">
    <vt:lpwstr>February 18, 2008</vt:lpwstr>
  </property>
  <property fmtid="{D5CDD505-2E9C-101B-9397-08002B2CF9AE}" pid="4" name="Abstract">
    <vt:lpwstr>MVP Summit 2008 PPT Template for BREAKOUT presentations</vt:lpwstr>
  </property>
</Properties>
</file>